
<file path=[Content_Types].xml><?xml version="1.0" encoding="utf-8"?>
<Types xmlns="http://schemas.openxmlformats.org/package/2006/content-types">
  <Default Extension="png" ContentType="image/png"/>
  <Default Extension="bin" ContentType="audio/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7" r:id="rId2"/>
    <p:sldId id="288" r:id="rId3"/>
    <p:sldId id="290" r:id="rId4"/>
    <p:sldId id="291" r:id="rId5"/>
    <p:sldId id="322" r:id="rId6"/>
    <p:sldId id="256" r:id="rId7"/>
    <p:sldId id="292" r:id="rId8"/>
    <p:sldId id="289" r:id="rId9"/>
    <p:sldId id="293" r:id="rId10"/>
    <p:sldId id="257" r:id="rId11"/>
    <p:sldId id="258" r:id="rId12"/>
    <p:sldId id="259" r:id="rId13"/>
    <p:sldId id="260" r:id="rId14"/>
    <p:sldId id="261" r:id="rId15"/>
    <p:sldId id="262" r:id="rId16"/>
    <p:sldId id="295" r:id="rId17"/>
    <p:sldId id="296" r:id="rId18"/>
    <p:sldId id="263" r:id="rId19"/>
    <p:sldId id="265" r:id="rId20"/>
    <p:sldId id="264" r:id="rId21"/>
    <p:sldId id="267" r:id="rId22"/>
    <p:sldId id="268" r:id="rId23"/>
    <p:sldId id="297" r:id="rId24"/>
    <p:sldId id="298" r:id="rId25"/>
    <p:sldId id="270" r:id="rId26"/>
    <p:sldId id="269" r:id="rId27"/>
    <p:sldId id="271" r:id="rId28"/>
    <p:sldId id="272" r:id="rId29"/>
    <p:sldId id="299" r:id="rId30"/>
    <p:sldId id="301" r:id="rId31"/>
    <p:sldId id="302" r:id="rId32"/>
    <p:sldId id="303" r:id="rId33"/>
    <p:sldId id="304" r:id="rId34"/>
    <p:sldId id="305" r:id="rId35"/>
    <p:sldId id="306" r:id="rId36"/>
    <p:sldId id="307" r:id="rId37"/>
    <p:sldId id="308" r:id="rId38"/>
    <p:sldId id="311" r:id="rId39"/>
    <p:sldId id="310" r:id="rId40"/>
    <p:sldId id="273" r:id="rId41"/>
    <p:sldId id="312" r:id="rId42"/>
    <p:sldId id="324" r:id="rId43"/>
    <p:sldId id="323" r:id="rId44"/>
    <p:sldId id="326" r:id="rId45"/>
    <p:sldId id="325" r:id="rId46"/>
    <p:sldId id="328" r:id="rId47"/>
    <p:sldId id="275" r:id="rId48"/>
    <p:sldId id="320" r:id="rId49"/>
    <p:sldId id="321" r:id="rId50"/>
    <p:sldId id="315" r:id="rId51"/>
    <p:sldId id="316" r:id="rId52"/>
    <p:sldId id="317" r:id="rId53"/>
    <p:sldId id="318" r:id="rId54"/>
    <p:sldId id="319" r:id="rId55"/>
    <p:sldId id="276" r:id="rId56"/>
    <p:sldId id="274" r:id="rId57"/>
    <p:sldId id="277" r:id="rId58"/>
    <p:sldId id="329" r:id="rId59"/>
    <p:sldId id="331" r:id="rId60"/>
    <p:sldId id="332" r:id="rId61"/>
    <p:sldId id="330" r:id="rId62"/>
    <p:sldId id="333" r:id="rId63"/>
    <p:sldId id="335" r:id="rId64"/>
    <p:sldId id="334" r:id="rId65"/>
    <p:sldId id="350" r:id="rId66"/>
    <p:sldId id="336" r:id="rId67"/>
    <p:sldId id="343" r:id="rId68"/>
    <p:sldId id="344" r:id="rId69"/>
    <p:sldId id="337" r:id="rId70"/>
    <p:sldId id="338" r:id="rId71"/>
    <p:sldId id="346" r:id="rId72"/>
    <p:sldId id="348" r:id="rId73"/>
    <p:sldId id="345" r:id="rId74"/>
    <p:sldId id="347" r:id="rId75"/>
    <p:sldId id="349" r:id="rId76"/>
    <p:sldId id="339" r:id="rId77"/>
    <p:sldId id="342" r:id="rId7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64" d="100"/>
          <a:sy n="64" d="100"/>
        </p:scale>
        <p:origin x="96"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EA4EE76-59ED-48AF-84C9-316D43E10FCA}" type="datetimeFigureOut">
              <a:rPr lang="en-US" smtClean="0"/>
              <a:t>3/24/2015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9DF8F96-C31D-414B-B2F3-A8F89F429412}" type="slidenum">
              <a:rPr lang="en-US" smtClean="0"/>
              <a:t>‹#›</a:t>
            </a:fld>
            <a:endParaRPr lang="en-US"/>
          </a:p>
        </p:txBody>
      </p:sp>
    </p:spTree>
    <p:extLst>
      <p:ext uri="{BB962C8B-B14F-4D97-AF65-F5344CB8AC3E}">
        <p14:creationId xmlns:p14="http://schemas.microsoft.com/office/powerpoint/2010/main" val="290123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298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5F15556-958F-4CB8-96F3-27B1DC426C8E}" type="slidenum">
              <a:rPr lang="en-GB"/>
              <a:pPr eaLnBrk="1" hangingPunct="1"/>
              <a:t>48</a:t>
            </a:fld>
            <a:endParaRPr lang="en-GB"/>
          </a:p>
        </p:txBody>
      </p:sp>
    </p:spTree>
    <p:extLst>
      <p:ext uri="{BB962C8B-B14F-4D97-AF65-F5344CB8AC3E}">
        <p14:creationId xmlns:p14="http://schemas.microsoft.com/office/powerpoint/2010/main" val="398943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AE09EB8-A9DD-45CB-AC7B-60D853B12BCA}" type="slidenum">
              <a:rPr lang="en-GB"/>
              <a:pPr eaLnBrk="1" hangingPunct="1"/>
              <a:t>49</a:t>
            </a:fld>
            <a:endParaRPr lang="en-GB"/>
          </a:p>
        </p:txBody>
      </p:sp>
    </p:spTree>
    <p:extLst>
      <p:ext uri="{BB962C8B-B14F-4D97-AF65-F5344CB8AC3E}">
        <p14:creationId xmlns:p14="http://schemas.microsoft.com/office/powerpoint/2010/main" val="4379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9944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7387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2272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71358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1B1AF-E405-4678-B050-06EC50EC6B72}" type="slidenum">
              <a:rPr lang="en-US"/>
              <a:pPr/>
              <a:t>16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a:t>Chemical formula of C6 H 12 and O 6</a:t>
            </a:r>
          </a:p>
          <a:p>
            <a:r>
              <a:rPr lang="en-US"/>
              <a:t>Glucose and Galactose are aldoses db O on first C; Glu OH 4 and 1; Gla 3 and 2</a:t>
            </a:r>
          </a:p>
          <a:p>
            <a:r>
              <a:rPr lang="en-US"/>
              <a:t>Fructose is a ketose</a:t>
            </a:r>
          </a:p>
        </p:txBody>
      </p:sp>
    </p:spTree>
    <p:extLst>
      <p:ext uri="{BB962C8B-B14F-4D97-AF65-F5344CB8AC3E}">
        <p14:creationId xmlns:p14="http://schemas.microsoft.com/office/powerpoint/2010/main" val="380485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Kristen ITC" panose="03050502040202030202" pitchFamily="66" charset="0"/>
                <a:cs typeface="Arial" panose="020B0604020202020204" pitchFamily="34" charset="0"/>
              </a:defRPr>
            </a:lvl1pPr>
            <a:lvl2pPr marL="785372" indent="-302066" eaLnBrk="0" hangingPunct="0">
              <a:defRPr>
                <a:solidFill>
                  <a:schemeClr val="tx1"/>
                </a:solidFill>
                <a:latin typeface="Kristen ITC" panose="03050502040202030202" pitchFamily="66" charset="0"/>
                <a:cs typeface="Arial" panose="020B0604020202020204" pitchFamily="34" charset="0"/>
              </a:defRPr>
            </a:lvl2pPr>
            <a:lvl3pPr marL="1208265" indent="-241653" eaLnBrk="0" hangingPunct="0">
              <a:defRPr>
                <a:solidFill>
                  <a:schemeClr val="tx1"/>
                </a:solidFill>
                <a:latin typeface="Kristen ITC" panose="03050502040202030202" pitchFamily="66" charset="0"/>
                <a:cs typeface="Arial" panose="020B0604020202020204" pitchFamily="34" charset="0"/>
              </a:defRPr>
            </a:lvl3pPr>
            <a:lvl4pPr marL="1691571" indent="-241653" eaLnBrk="0" hangingPunct="0">
              <a:defRPr>
                <a:solidFill>
                  <a:schemeClr val="tx1"/>
                </a:solidFill>
                <a:latin typeface="Kristen ITC" panose="03050502040202030202" pitchFamily="66" charset="0"/>
                <a:cs typeface="Arial" panose="020B0604020202020204" pitchFamily="34" charset="0"/>
              </a:defRPr>
            </a:lvl4pPr>
            <a:lvl5pPr marL="2174878" indent="-241653" eaLnBrk="0" hangingPunct="0">
              <a:defRPr>
                <a:solidFill>
                  <a:schemeClr val="tx1"/>
                </a:solidFill>
                <a:latin typeface="Kristen ITC" panose="03050502040202030202" pitchFamily="66"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9pPr>
          </a:lstStyle>
          <a:p>
            <a:pPr eaLnBrk="1" hangingPunct="1"/>
            <a:fld id="{625294EB-F542-4DFD-A0C9-777F7AC4BBF6}" type="slidenum">
              <a:rPr lang="en-US">
                <a:latin typeface="Arial" panose="020B0604020202020204" pitchFamily="34" charset="0"/>
                <a:ea typeface="ＭＳ Ｐゴシック" panose="020B0600070205080204" pitchFamily="34" charset="-128"/>
              </a:rPr>
              <a:pPr eaLnBrk="1" hangingPunct="1"/>
              <a:t>29</a:t>
            </a:fld>
            <a:endParaRPr lang="en-US">
              <a:latin typeface="Arial" panose="020B0604020202020204" pitchFamily="34" charset="0"/>
              <a:ea typeface="ＭＳ Ｐゴシック" panose="020B0600070205080204" pitchFamily="34" charset="-128"/>
            </a:endParaRPr>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219445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Kristen ITC" panose="03050502040202030202" pitchFamily="66" charset="0"/>
                <a:cs typeface="Arial" panose="020B0604020202020204" pitchFamily="34" charset="0"/>
              </a:defRPr>
            </a:lvl1pPr>
            <a:lvl2pPr marL="785372" indent="-302066" eaLnBrk="0" hangingPunct="0">
              <a:defRPr>
                <a:solidFill>
                  <a:schemeClr val="tx1"/>
                </a:solidFill>
                <a:latin typeface="Kristen ITC" panose="03050502040202030202" pitchFamily="66" charset="0"/>
                <a:cs typeface="Arial" panose="020B0604020202020204" pitchFamily="34" charset="0"/>
              </a:defRPr>
            </a:lvl2pPr>
            <a:lvl3pPr marL="1208265" indent="-241653" eaLnBrk="0" hangingPunct="0">
              <a:defRPr>
                <a:solidFill>
                  <a:schemeClr val="tx1"/>
                </a:solidFill>
                <a:latin typeface="Kristen ITC" panose="03050502040202030202" pitchFamily="66" charset="0"/>
                <a:cs typeface="Arial" panose="020B0604020202020204" pitchFamily="34" charset="0"/>
              </a:defRPr>
            </a:lvl3pPr>
            <a:lvl4pPr marL="1691571" indent="-241653" eaLnBrk="0" hangingPunct="0">
              <a:defRPr>
                <a:solidFill>
                  <a:schemeClr val="tx1"/>
                </a:solidFill>
                <a:latin typeface="Kristen ITC" panose="03050502040202030202" pitchFamily="66" charset="0"/>
                <a:cs typeface="Arial" panose="020B0604020202020204" pitchFamily="34" charset="0"/>
              </a:defRPr>
            </a:lvl4pPr>
            <a:lvl5pPr marL="2174878" indent="-241653" eaLnBrk="0" hangingPunct="0">
              <a:defRPr>
                <a:solidFill>
                  <a:schemeClr val="tx1"/>
                </a:solidFill>
                <a:latin typeface="Kristen ITC" panose="03050502040202030202" pitchFamily="66"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Kristen ITC" panose="03050502040202030202" pitchFamily="66" charset="0"/>
                <a:cs typeface="Arial" panose="020B0604020202020204" pitchFamily="34" charset="0"/>
              </a:defRPr>
            </a:lvl9pPr>
          </a:lstStyle>
          <a:p>
            <a:pPr eaLnBrk="1" hangingPunct="1"/>
            <a:fld id="{1B46BF67-CBC7-4DA3-8C18-E755DC2C0C3B}" type="slidenum">
              <a:rPr lang="en-US">
                <a:latin typeface="Arial" panose="020B0604020202020204" pitchFamily="34" charset="0"/>
                <a:ea typeface="ＭＳ Ｐゴシック" panose="020B0600070205080204" pitchFamily="34" charset="-128"/>
              </a:rPr>
              <a:pPr eaLnBrk="1" hangingPunct="1"/>
              <a:t>39</a:t>
            </a:fld>
            <a:endParaRPr lang="en-US">
              <a:latin typeface="Arial" panose="020B0604020202020204" pitchFamily="34" charset="0"/>
              <a:ea typeface="ＭＳ Ｐゴシック" panose="020B0600070205080204" pitchFamily="34" charset="-128"/>
            </a:endParaRPr>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32770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F958C-B19F-4371-BF9E-6FD93D59A6EA}" type="slidenum">
              <a:rPr lang="en-US" altLang="en-US"/>
              <a:pPr/>
              <a:t>43</a:t>
            </a:fld>
            <a:endParaRPr lang="en-US" alt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a:t>When looked at under polarized filters at right angles to each other, starch looks like birefringence pattern (maltese cross).  When heated, pattern disappears.</a:t>
            </a:r>
          </a:p>
        </p:txBody>
      </p:sp>
    </p:spTree>
    <p:extLst>
      <p:ext uri="{BB962C8B-B14F-4D97-AF65-F5344CB8AC3E}">
        <p14:creationId xmlns:p14="http://schemas.microsoft.com/office/powerpoint/2010/main" val="3414958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B3320B-4440-4471-B297-08F441138190}"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23770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320B-4440-4471-B297-08F441138190}"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4248576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320B-4440-4471-B297-08F441138190}"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2288439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0051"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0051"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953251" y="1981200"/>
            <a:ext cx="5080000" cy="4114800"/>
          </a:xfrm>
        </p:spPr>
        <p:txBody>
          <a:bodyPr/>
          <a:lstStyle/>
          <a:p>
            <a:endParaRPr lang="en-US"/>
          </a:p>
        </p:txBody>
      </p:sp>
      <p:sp>
        <p:nvSpPr>
          <p:cNvPr id="5" name="Date Placeholder 4"/>
          <p:cNvSpPr>
            <a:spLocks noGrp="1"/>
          </p:cNvSpPr>
          <p:nvPr>
            <p:ph type="dt" sz="half" idx="10"/>
          </p:nvPr>
        </p:nvSpPr>
        <p:spPr>
          <a:xfrm>
            <a:off x="1670051"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921251"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9493251" y="6248400"/>
            <a:ext cx="2540000" cy="457200"/>
          </a:xfrm>
        </p:spPr>
        <p:txBody>
          <a:bodyPr/>
          <a:lstStyle>
            <a:lvl1pPr>
              <a:defRPr/>
            </a:lvl1pPr>
          </a:lstStyle>
          <a:p>
            <a:fld id="{A47CF2E2-57DC-46F9-9C7E-9A2FCA5ADA8D}" type="slidenum">
              <a:rPr lang="en-US"/>
              <a:pPr/>
              <a:t>‹#›</a:t>
            </a:fld>
            <a:endParaRPr lang="en-US"/>
          </a:p>
        </p:txBody>
      </p:sp>
    </p:spTree>
    <p:extLst>
      <p:ext uri="{BB962C8B-B14F-4D97-AF65-F5344CB8AC3E}">
        <p14:creationId xmlns:p14="http://schemas.microsoft.com/office/powerpoint/2010/main" val="193255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3320B-4440-4471-B297-08F441138190}"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274225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3320B-4440-4471-B297-08F441138190}" type="datetimeFigureOut">
              <a:rPr lang="en-US" smtClean="0"/>
              <a:t>3/24/2015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411211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B3320B-4440-4471-B297-08F441138190}"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72207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B3320B-4440-4471-B297-08F441138190}" type="datetimeFigureOut">
              <a:rPr lang="en-US" smtClean="0"/>
              <a:t>3/24/2015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35878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B3320B-4440-4471-B297-08F441138190}" type="datetimeFigureOut">
              <a:rPr lang="en-US" smtClean="0"/>
              <a:t>3/24/2015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140982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3320B-4440-4471-B297-08F441138190}" type="datetimeFigureOut">
              <a:rPr lang="en-US" smtClean="0"/>
              <a:t>3/24/2015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94341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3320B-4440-4471-B297-08F441138190}"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215978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3320B-4440-4471-B297-08F441138190}" type="datetimeFigureOut">
              <a:rPr lang="en-US" smtClean="0"/>
              <a:t>3/24/2015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EBF48-BB80-4678-BE1E-1C47C539B427}" type="slidenum">
              <a:rPr lang="en-US" smtClean="0"/>
              <a:t>‹#›</a:t>
            </a:fld>
            <a:endParaRPr lang="en-US"/>
          </a:p>
        </p:txBody>
      </p:sp>
    </p:spTree>
    <p:extLst>
      <p:ext uri="{BB962C8B-B14F-4D97-AF65-F5344CB8AC3E}">
        <p14:creationId xmlns:p14="http://schemas.microsoft.com/office/powerpoint/2010/main" val="38731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3320B-4440-4471-B297-08F441138190}" type="datetimeFigureOut">
              <a:rPr lang="en-US" smtClean="0"/>
              <a:t>3/24/2015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EBF48-BB80-4678-BE1E-1C47C539B427}" type="slidenum">
              <a:rPr lang="en-US" smtClean="0"/>
              <a:t>‹#›</a:t>
            </a:fld>
            <a:endParaRPr lang="en-US"/>
          </a:p>
        </p:txBody>
      </p:sp>
    </p:spTree>
    <p:extLst>
      <p:ext uri="{BB962C8B-B14F-4D97-AF65-F5344CB8AC3E}">
        <p14:creationId xmlns:p14="http://schemas.microsoft.com/office/powerpoint/2010/main" val="2500236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Organic_acid" TargetMode="External"/><Relationship Id="rId2" Type="http://schemas.openxmlformats.org/officeDocument/2006/relationships/hyperlink" Target="http://en.wikipedia.org/wiki/Acid" TargetMode="External"/><Relationship Id="rId1" Type="http://schemas.openxmlformats.org/officeDocument/2006/relationships/slideLayout" Target="../slideLayouts/slideLayout1.xml"/><Relationship Id="rId4" Type="http://schemas.openxmlformats.org/officeDocument/2006/relationships/hyperlink" Target="http://en.wikipedia.org/wiki/Amino_aci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alactitol" TargetMode="External"/><Relationship Id="rId3" Type="http://schemas.openxmlformats.org/officeDocument/2006/relationships/hyperlink" Target="http://en.wikipedia.org/wiki/Arabitol" TargetMode="External"/><Relationship Id="rId7" Type="http://schemas.openxmlformats.org/officeDocument/2006/relationships/hyperlink" Target="http://en.wikipedia.org/wiki/Sorbito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en.wikipedia.org/wiki/Mannitol" TargetMode="External"/><Relationship Id="rId5" Type="http://schemas.openxmlformats.org/officeDocument/2006/relationships/hyperlink" Target="http://en.wikipedia.org/wiki/Ribitol" TargetMode="External"/><Relationship Id="rId4" Type="http://schemas.openxmlformats.org/officeDocument/2006/relationships/hyperlink" Target="http://en.wikipedia.org/wiki/Xylito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European_Union" TargetMode="External"/><Relationship Id="rId7" Type="http://schemas.openxmlformats.org/officeDocument/2006/relationships/image" Target="../media/image76.png"/><Relationship Id="rId2" Type="http://schemas.openxmlformats.org/officeDocument/2006/relationships/hyperlink" Target="http://en.wikipedia.org/wiki/Dextrose_equivalent" TargetMode="Externa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hyperlink" Target="http://en.wikipedia.org/wiki/Corn_syrup" TargetMode="External"/><Relationship Id="rId4" Type="http://schemas.openxmlformats.org/officeDocument/2006/relationships/hyperlink" Target="http://en.wikipedia.org/wiki/Combined_Nomenclature"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ki/Bacteria" TargetMode="External"/><Relationship Id="rId2" Type="http://schemas.openxmlformats.org/officeDocument/2006/relationships/hyperlink" Target="http://en.wikipedia.org/wiki/Enzymatic" TargetMode="External"/><Relationship Id="rId1" Type="http://schemas.openxmlformats.org/officeDocument/2006/relationships/slideLayout" Target="../slideLayouts/slideLayout2.xml"/><Relationship Id="rId5" Type="http://schemas.openxmlformats.org/officeDocument/2006/relationships/hyperlink" Target="http://en.wikipedia.org/wiki/Alpha-Cyclodextrin" TargetMode="External"/><Relationship Id="rId4" Type="http://schemas.openxmlformats.org/officeDocument/2006/relationships/hyperlink" Target="http://en.wikipedia.org/w/index.php?title=Bacillus_macerans&amp;action=edit&amp;redlink=1" TargetMode="External"/></Relationships>
</file>

<file path=ppt/slides/_rels/slide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99164" y="152182"/>
            <a:ext cx="10515600" cy="1325563"/>
          </a:xfrm>
        </p:spPr>
        <p:txBody>
          <a:bodyPr/>
          <a:lstStyle/>
          <a:p>
            <a:pPr>
              <a:defRPr/>
            </a:pPr>
            <a:r>
              <a:rPr lang="en-US" altLang="en-US" dirty="0" smtClean="0"/>
              <a:t>Ascorbic Acid (Vitamin C)</a:t>
            </a:r>
          </a:p>
        </p:txBody>
      </p:sp>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4713"/>
            <a:ext cx="6021150" cy="2615607"/>
          </a:xfrm>
          <a:prstGeom prst="rect">
            <a:avLst/>
          </a:prstGeom>
          <a:solidFill>
            <a:schemeClr val="accent1">
              <a:lumMod val="20000"/>
              <a:lumOff val="80000"/>
            </a:schemeClr>
          </a:solidFill>
          <a:ln>
            <a:noFill/>
          </a:ln>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5632785" y="152182"/>
            <a:ext cx="6649156" cy="3740150"/>
          </a:xfrm>
          <a:prstGeom prst="rect">
            <a:avLst/>
          </a:prstGeom>
          <a:solidFill>
            <a:srgbClr val="FFFF00"/>
          </a:solidFill>
        </p:spPr>
      </p:pic>
      <p:sp>
        <p:nvSpPr>
          <p:cNvPr id="5" name="TextBox 4"/>
          <p:cNvSpPr txBox="1"/>
          <p:nvPr/>
        </p:nvSpPr>
        <p:spPr>
          <a:xfrm>
            <a:off x="7924800" y="3520440"/>
            <a:ext cx="1356360" cy="461665"/>
          </a:xfrm>
          <a:prstGeom prst="rect">
            <a:avLst/>
          </a:prstGeom>
          <a:noFill/>
        </p:spPr>
        <p:txBody>
          <a:bodyPr wrap="square" rtlCol="0">
            <a:spAutoFit/>
          </a:bodyPr>
          <a:lstStyle/>
          <a:p>
            <a:pPr algn="ctr"/>
            <a:r>
              <a:rPr lang="fa-IR" sz="2400" b="1" dirty="0" smtClean="0"/>
              <a:t>یادآوری</a:t>
            </a:r>
            <a:endParaRPr lang="en-US" sz="2400" b="1" dirty="0"/>
          </a:p>
        </p:txBody>
      </p:sp>
    </p:spTree>
    <p:extLst>
      <p:ext uri="{BB962C8B-B14F-4D97-AF65-F5344CB8AC3E}">
        <p14:creationId xmlns:p14="http://schemas.microsoft.com/office/powerpoint/2010/main" val="34555285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321" y="714494"/>
            <a:ext cx="8164736" cy="1754326"/>
          </a:xfrm>
          <a:prstGeom prst="rect">
            <a:avLst/>
          </a:prstGeom>
        </p:spPr>
        <p:txBody>
          <a:bodyPr wrap="none">
            <a:spAutoFit/>
          </a:bodyPr>
          <a:lstStyle/>
          <a:p>
            <a:r>
              <a:rPr lang="en-US" sz="3600" dirty="0" err="1" smtClean="0"/>
              <a:t>Cyanogenic</a:t>
            </a:r>
            <a:r>
              <a:rPr lang="en-US" sz="3600" dirty="0" smtClean="0"/>
              <a:t> glycosides       </a:t>
            </a:r>
            <a:r>
              <a:rPr lang="fa-IR" sz="3600" dirty="0" smtClean="0"/>
              <a:t>سیانوژنیک گلیکوزید</a:t>
            </a:r>
          </a:p>
          <a:p>
            <a:endParaRPr lang="fa-IR" sz="3600" dirty="0"/>
          </a:p>
          <a:p>
            <a:r>
              <a:rPr lang="en-US" sz="3600" dirty="0" smtClean="0"/>
              <a:t>C≡N</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321" y="2468820"/>
            <a:ext cx="4921237" cy="2236925"/>
          </a:xfrm>
          <a:prstGeom prst="rect">
            <a:avLst/>
          </a:prstGeom>
        </p:spPr>
      </p:pic>
      <p:sp>
        <p:nvSpPr>
          <p:cNvPr id="4" name="Rectangle 3"/>
          <p:cNvSpPr/>
          <p:nvPr/>
        </p:nvSpPr>
        <p:spPr>
          <a:xfrm>
            <a:off x="1047700" y="4875014"/>
            <a:ext cx="4475071" cy="707886"/>
          </a:xfrm>
          <a:prstGeom prst="rect">
            <a:avLst/>
          </a:prstGeom>
        </p:spPr>
        <p:txBody>
          <a:bodyPr wrap="none">
            <a:spAutoFit/>
          </a:bodyPr>
          <a:lstStyle/>
          <a:p>
            <a:r>
              <a:rPr lang="en-US" sz="4000" b="1" dirty="0" smtClean="0"/>
              <a:t>Amygdalin    </a:t>
            </a:r>
            <a:r>
              <a:rPr lang="fa-IR" sz="4000" b="1" dirty="0" smtClean="0"/>
              <a:t>آمیگدالین</a:t>
            </a:r>
            <a:endParaRPr lang="en-US" sz="4000" b="1" dirty="0"/>
          </a:p>
        </p:txBody>
      </p:sp>
      <p:pic>
        <p:nvPicPr>
          <p:cNvPr id="5" name="Picture 4"/>
          <p:cNvPicPr>
            <a:picLocks noChangeAspect="1"/>
          </p:cNvPicPr>
          <p:nvPr/>
        </p:nvPicPr>
        <p:blipFill>
          <a:blip r:embed="rId3"/>
          <a:stretch>
            <a:fillRect/>
          </a:stretch>
        </p:blipFill>
        <p:spPr>
          <a:xfrm>
            <a:off x="6356391" y="1591657"/>
            <a:ext cx="3276600" cy="1390650"/>
          </a:xfrm>
          <a:prstGeom prst="rect">
            <a:avLst/>
          </a:prstGeom>
        </p:spPr>
      </p:pic>
      <p:pic>
        <p:nvPicPr>
          <p:cNvPr id="6" name="Picture 5"/>
          <p:cNvPicPr>
            <a:picLocks noChangeAspect="1"/>
          </p:cNvPicPr>
          <p:nvPr/>
        </p:nvPicPr>
        <p:blipFill>
          <a:blip r:embed="rId4"/>
          <a:stretch>
            <a:fillRect/>
          </a:stretch>
        </p:blipFill>
        <p:spPr>
          <a:xfrm>
            <a:off x="6540582" y="3368549"/>
            <a:ext cx="2908218" cy="2674391"/>
          </a:xfrm>
          <a:prstGeom prst="rect">
            <a:avLst/>
          </a:prstGeom>
        </p:spPr>
      </p:pic>
    </p:spTree>
    <p:extLst>
      <p:ext uri="{BB962C8B-B14F-4D97-AF65-F5344CB8AC3E}">
        <p14:creationId xmlns:p14="http://schemas.microsoft.com/office/powerpoint/2010/main" val="363679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565" y="653534"/>
            <a:ext cx="4105932" cy="646331"/>
          </a:xfrm>
          <a:prstGeom prst="rect">
            <a:avLst/>
          </a:prstGeom>
        </p:spPr>
        <p:txBody>
          <a:bodyPr wrap="none">
            <a:spAutoFit/>
          </a:bodyPr>
          <a:lstStyle/>
          <a:p>
            <a:r>
              <a:rPr lang="en-US" sz="3600" b="1" dirty="0" smtClean="0"/>
              <a:t>Flavonoid glycosides</a:t>
            </a:r>
            <a:endParaRPr lang="en-US" sz="3600" b="1" dirty="0"/>
          </a:p>
        </p:txBody>
      </p:sp>
      <p:sp>
        <p:nvSpPr>
          <p:cNvPr id="4" name="Rectangle 3"/>
          <p:cNvSpPr/>
          <p:nvPr/>
        </p:nvSpPr>
        <p:spPr>
          <a:xfrm>
            <a:off x="293205" y="1299865"/>
            <a:ext cx="6096000" cy="5632311"/>
          </a:xfrm>
          <a:prstGeom prst="rect">
            <a:avLst/>
          </a:prstGeom>
        </p:spPr>
        <p:txBody>
          <a:bodyPr>
            <a:spAutoFit/>
          </a:bodyPr>
          <a:lstStyle/>
          <a:p>
            <a:r>
              <a:rPr lang="en-US" sz="2400" b="1" dirty="0" smtClean="0"/>
              <a:t>Flavonoid glycosides</a:t>
            </a:r>
            <a:r>
              <a:rPr lang="fa-IR" sz="2400" b="1" dirty="0" smtClean="0"/>
              <a:t>     </a:t>
            </a:r>
            <a:r>
              <a:rPr lang="en-US" sz="2400" b="1" dirty="0" smtClean="0"/>
              <a:t>  </a:t>
            </a:r>
            <a:r>
              <a:rPr lang="fa-IR" sz="2400" b="1" dirty="0" smtClean="0"/>
              <a:t>(رنگدانه زرد)</a:t>
            </a:r>
            <a:r>
              <a:rPr lang="en-US" sz="2400" b="1" dirty="0" smtClean="0"/>
              <a:t>  </a:t>
            </a:r>
            <a:r>
              <a:rPr lang="fa-IR" sz="2400" b="1" dirty="0" smtClean="0"/>
              <a:t>فلاونوئید</a:t>
            </a:r>
            <a:endParaRPr lang="en-US" sz="2400" b="1" dirty="0" smtClean="0"/>
          </a:p>
          <a:p>
            <a:r>
              <a:rPr lang="en-US" sz="2400" b="1" dirty="0" smtClean="0"/>
              <a:t>the </a:t>
            </a:r>
            <a:r>
              <a:rPr lang="en-US" sz="2400" b="1" dirty="0" err="1" smtClean="0"/>
              <a:t>aglycone</a:t>
            </a:r>
            <a:r>
              <a:rPr lang="en-US" sz="2400" b="1" dirty="0" smtClean="0"/>
              <a:t> is a flavonoid. Examples of this large group of glycosides include:</a:t>
            </a:r>
          </a:p>
          <a:p>
            <a:r>
              <a:rPr lang="en-US" sz="2400" b="1" dirty="0" smtClean="0"/>
              <a:t> Hesperidin (</a:t>
            </a:r>
            <a:r>
              <a:rPr lang="en-US" sz="2400" b="1" dirty="0" err="1" smtClean="0"/>
              <a:t>aglycone</a:t>
            </a:r>
            <a:r>
              <a:rPr lang="en-US" sz="2400" b="1" dirty="0" smtClean="0"/>
              <a:t>: </a:t>
            </a:r>
            <a:r>
              <a:rPr lang="en-US" sz="2400" b="1" dirty="0" err="1" smtClean="0"/>
              <a:t>Hesperetin</a:t>
            </a:r>
            <a:r>
              <a:rPr lang="en-US" sz="2400" b="1" dirty="0" smtClean="0"/>
              <a:t>, </a:t>
            </a:r>
            <a:r>
              <a:rPr lang="en-US" sz="2400" b="1" dirty="0" err="1" smtClean="0"/>
              <a:t>glycone</a:t>
            </a:r>
            <a:r>
              <a:rPr lang="en-US" sz="2400" b="1" dirty="0" smtClean="0"/>
              <a:t>: </a:t>
            </a:r>
            <a:r>
              <a:rPr lang="en-US" sz="2400" b="1" dirty="0" err="1" smtClean="0"/>
              <a:t>Rutinose</a:t>
            </a:r>
            <a:r>
              <a:rPr lang="en-US" sz="2400" b="1" dirty="0" smtClean="0"/>
              <a:t>)</a:t>
            </a:r>
            <a:r>
              <a:rPr lang="fa-IR" sz="2400" b="1" dirty="0" smtClean="0"/>
              <a:t>   </a:t>
            </a:r>
            <a:r>
              <a:rPr lang="en-US" sz="2400" b="1" dirty="0" smtClean="0"/>
              <a:t>           </a:t>
            </a:r>
            <a:r>
              <a:rPr lang="fa-IR" sz="2400" b="1" dirty="0" smtClean="0"/>
              <a:t>هسپریدین</a:t>
            </a:r>
            <a:endParaRPr lang="en-US" sz="2400" b="1" dirty="0" smtClean="0"/>
          </a:p>
          <a:p>
            <a:r>
              <a:rPr lang="en-US" sz="2400" b="1" dirty="0" smtClean="0"/>
              <a:t> </a:t>
            </a:r>
            <a:r>
              <a:rPr lang="en-US" sz="2400" b="1" dirty="0" err="1" smtClean="0"/>
              <a:t>Naringin</a:t>
            </a:r>
            <a:r>
              <a:rPr lang="en-US" sz="2400" b="1" dirty="0" smtClean="0"/>
              <a:t> (</a:t>
            </a:r>
            <a:r>
              <a:rPr lang="en-US" sz="2400" b="1" dirty="0" err="1" smtClean="0"/>
              <a:t>aglycone</a:t>
            </a:r>
            <a:r>
              <a:rPr lang="en-US" sz="2400" b="1" dirty="0" smtClean="0"/>
              <a:t>: </a:t>
            </a:r>
            <a:r>
              <a:rPr lang="en-US" sz="2400" b="1" dirty="0" err="1" smtClean="0"/>
              <a:t>Naringenin</a:t>
            </a:r>
            <a:r>
              <a:rPr lang="en-US" sz="2400" b="1" dirty="0" smtClean="0"/>
              <a:t>, </a:t>
            </a:r>
            <a:r>
              <a:rPr lang="en-US" sz="2400" b="1" dirty="0" err="1" smtClean="0"/>
              <a:t>glycone</a:t>
            </a:r>
            <a:r>
              <a:rPr lang="en-US" sz="2400" b="1" dirty="0" smtClean="0"/>
              <a:t>: </a:t>
            </a:r>
            <a:r>
              <a:rPr lang="en-US" sz="2400" b="1" dirty="0" err="1" smtClean="0"/>
              <a:t>Rutinose</a:t>
            </a:r>
            <a:r>
              <a:rPr lang="en-US" sz="2400" b="1" dirty="0" smtClean="0"/>
              <a:t>)</a:t>
            </a:r>
            <a:r>
              <a:rPr lang="fa-IR" sz="2400" b="1" dirty="0" smtClean="0"/>
              <a:t>   </a:t>
            </a:r>
            <a:r>
              <a:rPr lang="en-US" sz="2400" b="1" dirty="0" smtClean="0"/>
              <a:t>                     </a:t>
            </a:r>
            <a:r>
              <a:rPr lang="fa-IR" sz="2400" b="1" dirty="0" smtClean="0"/>
              <a:t>نارینجین</a:t>
            </a:r>
            <a:endParaRPr lang="en-US" sz="2400" b="1" dirty="0" smtClean="0"/>
          </a:p>
          <a:p>
            <a:r>
              <a:rPr lang="en-US" sz="2400" b="1" dirty="0" smtClean="0"/>
              <a:t> </a:t>
            </a:r>
            <a:r>
              <a:rPr lang="en-US" sz="2400" b="1" dirty="0" err="1" smtClean="0"/>
              <a:t>Rutin</a:t>
            </a:r>
            <a:r>
              <a:rPr lang="en-US" sz="2400" b="1" dirty="0" smtClean="0"/>
              <a:t> (</a:t>
            </a:r>
            <a:r>
              <a:rPr lang="en-US" sz="2400" b="1" dirty="0" err="1" smtClean="0"/>
              <a:t>aglycone</a:t>
            </a:r>
            <a:r>
              <a:rPr lang="en-US" sz="2400" b="1" dirty="0" smtClean="0"/>
              <a:t>: </a:t>
            </a:r>
            <a:r>
              <a:rPr lang="en-US" sz="2400" b="1" dirty="0" err="1" smtClean="0"/>
              <a:t>Quercetin</a:t>
            </a:r>
            <a:r>
              <a:rPr lang="en-US" sz="2400" b="1" dirty="0" smtClean="0"/>
              <a:t>, </a:t>
            </a:r>
            <a:r>
              <a:rPr lang="en-US" sz="2400" b="1" dirty="0" err="1" smtClean="0"/>
              <a:t>glycone</a:t>
            </a:r>
            <a:r>
              <a:rPr lang="en-US" sz="2400" b="1" dirty="0" smtClean="0"/>
              <a:t>: </a:t>
            </a:r>
            <a:r>
              <a:rPr lang="en-US" sz="2400" b="1" dirty="0" err="1" smtClean="0"/>
              <a:t>Rutinose</a:t>
            </a:r>
            <a:r>
              <a:rPr lang="en-US" sz="2400" b="1" dirty="0" smtClean="0"/>
              <a:t>)                   </a:t>
            </a:r>
            <a:r>
              <a:rPr lang="fa-IR" sz="2400" b="1" dirty="0" smtClean="0"/>
              <a:t>روتین</a:t>
            </a:r>
            <a:endParaRPr lang="en-US" sz="2400" b="1" dirty="0" smtClean="0"/>
          </a:p>
          <a:p>
            <a:r>
              <a:rPr lang="en-US" sz="2400" b="1" dirty="0" smtClean="0"/>
              <a:t> </a:t>
            </a:r>
            <a:r>
              <a:rPr lang="en-US" sz="2400" b="1" dirty="0" err="1" smtClean="0"/>
              <a:t>Quercitrin</a:t>
            </a:r>
            <a:r>
              <a:rPr lang="en-US" sz="2400" b="1" dirty="0" smtClean="0"/>
              <a:t> (</a:t>
            </a:r>
            <a:r>
              <a:rPr lang="en-US" sz="2400" b="1" dirty="0" err="1" smtClean="0"/>
              <a:t>aglycone</a:t>
            </a:r>
            <a:r>
              <a:rPr lang="en-US" sz="2400" b="1" dirty="0" smtClean="0"/>
              <a:t>: </a:t>
            </a:r>
            <a:r>
              <a:rPr lang="en-US" sz="2400" b="1" dirty="0" err="1" smtClean="0"/>
              <a:t>Quercetin</a:t>
            </a:r>
            <a:r>
              <a:rPr lang="en-US" sz="2400" b="1" dirty="0" smtClean="0"/>
              <a:t>, </a:t>
            </a:r>
            <a:r>
              <a:rPr lang="en-US" sz="2400" b="1" dirty="0" err="1" smtClean="0"/>
              <a:t>glycone</a:t>
            </a:r>
            <a:r>
              <a:rPr lang="en-US" sz="2400" b="1" dirty="0" smtClean="0"/>
              <a:t>: </a:t>
            </a:r>
            <a:r>
              <a:rPr lang="en-US" sz="2400" b="1" dirty="0" err="1" smtClean="0"/>
              <a:t>Rhamnose</a:t>
            </a:r>
            <a:r>
              <a:rPr lang="en-US" sz="2400" b="1" dirty="0" smtClean="0"/>
              <a:t>)                   </a:t>
            </a:r>
            <a:r>
              <a:rPr lang="fa-IR" sz="2400" b="1" dirty="0" smtClean="0"/>
              <a:t>کوئرسیتین</a:t>
            </a:r>
            <a:endParaRPr lang="en-US" sz="2400" b="1" dirty="0" smtClean="0"/>
          </a:p>
          <a:p>
            <a:r>
              <a:rPr lang="en-US" sz="2400" b="1" dirty="0" smtClean="0"/>
              <a:t> </a:t>
            </a:r>
          </a:p>
          <a:p>
            <a:r>
              <a:rPr lang="en-US" sz="2400" b="1" dirty="0" smtClean="0"/>
              <a:t>Among the important effects of flavonoids are their antioxidant effect. They are also known to decrease capillary fragility.</a:t>
            </a:r>
            <a:endParaRPr lang="en-US" sz="2400" b="1" dirty="0"/>
          </a:p>
        </p:txBody>
      </p:sp>
      <p:pic>
        <p:nvPicPr>
          <p:cNvPr id="5" name="Picture 4"/>
          <p:cNvPicPr>
            <a:picLocks noChangeAspect="1"/>
          </p:cNvPicPr>
          <p:nvPr/>
        </p:nvPicPr>
        <p:blipFill>
          <a:blip r:embed="rId2"/>
          <a:stretch>
            <a:fillRect/>
          </a:stretch>
        </p:blipFill>
        <p:spPr>
          <a:xfrm>
            <a:off x="9078276" y="228302"/>
            <a:ext cx="2143125" cy="2143125"/>
          </a:xfrm>
          <a:prstGeom prst="rect">
            <a:avLst/>
          </a:prstGeom>
        </p:spPr>
      </p:pic>
      <p:pic>
        <p:nvPicPr>
          <p:cNvPr id="6" name="Picture 5"/>
          <p:cNvPicPr>
            <a:picLocks noChangeAspect="1"/>
          </p:cNvPicPr>
          <p:nvPr/>
        </p:nvPicPr>
        <p:blipFill>
          <a:blip r:embed="rId3"/>
          <a:stretch>
            <a:fillRect/>
          </a:stretch>
        </p:blipFill>
        <p:spPr>
          <a:xfrm>
            <a:off x="9078276" y="4264342"/>
            <a:ext cx="2286000" cy="1905000"/>
          </a:xfrm>
          <a:prstGeom prst="rect">
            <a:avLst/>
          </a:prstGeom>
        </p:spPr>
      </p:pic>
      <p:pic>
        <p:nvPicPr>
          <p:cNvPr id="7" name="Picture 6"/>
          <p:cNvPicPr>
            <a:picLocks noChangeAspect="1"/>
          </p:cNvPicPr>
          <p:nvPr/>
        </p:nvPicPr>
        <p:blipFill>
          <a:blip r:embed="rId4"/>
          <a:stretch>
            <a:fillRect/>
          </a:stretch>
        </p:blipFill>
        <p:spPr>
          <a:xfrm>
            <a:off x="9078276" y="2508259"/>
            <a:ext cx="2286000" cy="1457325"/>
          </a:xfrm>
          <a:prstGeom prst="rect">
            <a:avLst/>
          </a:prstGeom>
        </p:spPr>
      </p:pic>
      <p:pic>
        <p:nvPicPr>
          <p:cNvPr id="8" name="Picture 7"/>
          <p:cNvPicPr>
            <a:picLocks noChangeAspect="1"/>
          </p:cNvPicPr>
          <p:nvPr/>
        </p:nvPicPr>
        <p:blipFill>
          <a:blip r:embed="rId5"/>
          <a:stretch>
            <a:fillRect/>
          </a:stretch>
        </p:blipFill>
        <p:spPr>
          <a:xfrm>
            <a:off x="7173276" y="2536834"/>
            <a:ext cx="1905000" cy="1428750"/>
          </a:xfrm>
          <a:prstGeom prst="rect">
            <a:avLst/>
          </a:prstGeom>
        </p:spPr>
      </p:pic>
    </p:spTree>
    <p:extLst>
      <p:ext uri="{BB962C8B-B14F-4D97-AF65-F5344CB8AC3E}">
        <p14:creationId xmlns:p14="http://schemas.microsoft.com/office/powerpoint/2010/main" val="51006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14" y="272534"/>
            <a:ext cx="7635424" cy="1569660"/>
          </a:xfrm>
          <a:prstGeom prst="rect">
            <a:avLst/>
          </a:prstGeom>
        </p:spPr>
        <p:txBody>
          <a:bodyPr wrap="none">
            <a:spAutoFit/>
          </a:bodyPr>
          <a:lstStyle/>
          <a:p>
            <a:r>
              <a:rPr lang="en-US" sz="4800" b="1" dirty="0" err="1" smtClean="0"/>
              <a:t>Saponins</a:t>
            </a:r>
            <a:r>
              <a:rPr lang="fa-IR" sz="4800" b="1" dirty="0" smtClean="0"/>
              <a:t>     </a:t>
            </a:r>
            <a:r>
              <a:rPr lang="en-US" sz="4800" b="1" dirty="0" smtClean="0"/>
              <a:t>                   </a:t>
            </a:r>
            <a:r>
              <a:rPr lang="fa-IR" sz="4800" b="1" dirty="0" smtClean="0"/>
              <a:t>ساپونین</a:t>
            </a:r>
          </a:p>
          <a:p>
            <a:r>
              <a:rPr lang="fa-IR" sz="4800" b="1" dirty="0" smtClean="0"/>
              <a:t>عامل کف زا صنایع غذایی</a:t>
            </a:r>
            <a:endParaRPr lang="en-US" sz="4800" b="1" dirty="0"/>
          </a:p>
        </p:txBody>
      </p:sp>
      <p:sp>
        <p:nvSpPr>
          <p:cNvPr id="3" name="TextBox 2"/>
          <p:cNvSpPr txBox="1"/>
          <p:nvPr/>
        </p:nvSpPr>
        <p:spPr>
          <a:xfrm>
            <a:off x="1051560" y="2255520"/>
            <a:ext cx="3810000" cy="584775"/>
          </a:xfrm>
          <a:prstGeom prst="rect">
            <a:avLst/>
          </a:prstGeom>
          <a:noFill/>
        </p:spPr>
        <p:txBody>
          <a:bodyPr wrap="square" rtlCol="0">
            <a:spAutoFit/>
          </a:bodyPr>
          <a:lstStyle/>
          <a:p>
            <a:r>
              <a:rPr lang="en-US" sz="3200" dirty="0" smtClean="0"/>
              <a:t>Sugar beet</a:t>
            </a:r>
            <a:endParaRPr lang="en-US" sz="3200" dirty="0"/>
          </a:p>
        </p:txBody>
      </p:sp>
      <p:sp>
        <p:nvSpPr>
          <p:cNvPr id="4" name="Rectangle 3"/>
          <p:cNvSpPr/>
          <p:nvPr/>
        </p:nvSpPr>
        <p:spPr>
          <a:xfrm>
            <a:off x="900990" y="3111850"/>
            <a:ext cx="2287806" cy="584775"/>
          </a:xfrm>
          <a:prstGeom prst="rect">
            <a:avLst/>
          </a:prstGeom>
        </p:spPr>
        <p:txBody>
          <a:bodyPr wrap="none">
            <a:spAutoFit/>
          </a:bodyPr>
          <a:lstStyle/>
          <a:p>
            <a:r>
              <a:rPr lang="en-US" sz="3200" dirty="0" smtClean="0"/>
              <a:t>expectorant,</a:t>
            </a:r>
            <a:endParaRPr lang="en-US" sz="3200" dirty="0"/>
          </a:p>
        </p:txBody>
      </p:sp>
      <p:sp>
        <p:nvSpPr>
          <p:cNvPr id="5" name="Rectangle 4"/>
          <p:cNvSpPr/>
          <p:nvPr/>
        </p:nvSpPr>
        <p:spPr>
          <a:xfrm>
            <a:off x="900990" y="3848341"/>
            <a:ext cx="2816861" cy="523220"/>
          </a:xfrm>
          <a:prstGeom prst="rect">
            <a:avLst/>
          </a:prstGeom>
        </p:spPr>
        <p:txBody>
          <a:bodyPr wrap="none">
            <a:spAutoFit/>
          </a:bodyPr>
          <a:lstStyle/>
          <a:p>
            <a:r>
              <a:rPr lang="en-US" sz="2800" b="1" dirty="0" smtClean="0"/>
              <a:t>steroid hormones</a:t>
            </a:r>
            <a:endParaRPr lang="en-US" sz="2800" b="1" dirty="0"/>
          </a:p>
        </p:txBody>
      </p:sp>
      <p:sp>
        <p:nvSpPr>
          <p:cNvPr id="6" name="TextBox 5"/>
          <p:cNvSpPr txBox="1"/>
          <p:nvPr/>
        </p:nvSpPr>
        <p:spPr>
          <a:xfrm>
            <a:off x="900990" y="4785360"/>
            <a:ext cx="2969970" cy="584775"/>
          </a:xfrm>
          <a:prstGeom prst="rect">
            <a:avLst/>
          </a:prstGeom>
          <a:noFill/>
        </p:spPr>
        <p:txBody>
          <a:bodyPr wrap="square" rtlCol="0">
            <a:spAutoFit/>
          </a:bodyPr>
          <a:lstStyle/>
          <a:p>
            <a:r>
              <a:rPr lang="en-US" sz="3200" dirty="0" smtClean="0"/>
              <a:t>soap</a:t>
            </a:r>
            <a:endParaRPr lang="en-US" sz="3200" dirty="0"/>
          </a:p>
        </p:txBody>
      </p:sp>
      <p:pic>
        <p:nvPicPr>
          <p:cNvPr id="7" name="Picture 6"/>
          <p:cNvPicPr>
            <a:picLocks noChangeAspect="1"/>
          </p:cNvPicPr>
          <p:nvPr/>
        </p:nvPicPr>
        <p:blipFill>
          <a:blip r:embed="rId2"/>
          <a:stretch>
            <a:fillRect/>
          </a:stretch>
        </p:blipFill>
        <p:spPr>
          <a:xfrm>
            <a:off x="10153650" y="1057363"/>
            <a:ext cx="2038350" cy="2639261"/>
          </a:xfrm>
          <a:prstGeom prst="rect">
            <a:avLst/>
          </a:prstGeom>
        </p:spPr>
      </p:pic>
      <p:pic>
        <p:nvPicPr>
          <p:cNvPr id="8" name="Picture 7"/>
          <p:cNvPicPr>
            <a:picLocks noChangeAspect="1"/>
          </p:cNvPicPr>
          <p:nvPr/>
        </p:nvPicPr>
        <p:blipFill>
          <a:blip r:embed="rId3"/>
          <a:stretch>
            <a:fillRect/>
          </a:stretch>
        </p:blipFill>
        <p:spPr>
          <a:xfrm>
            <a:off x="8439150" y="1039150"/>
            <a:ext cx="1714500" cy="2657475"/>
          </a:xfrm>
          <a:prstGeom prst="rect">
            <a:avLst/>
          </a:prstGeom>
        </p:spPr>
      </p:pic>
      <p:pic>
        <p:nvPicPr>
          <p:cNvPr id="9" name="Picture 8"/>
          <p:cNvPicPr>
            <a:picLocks noChangeAspect="1"/>
          </p:cNvPicPr>
          <p:nvPr/>
        </p:nvPicPr>
        <p:blipFill>
          <a:blip r:embed="rId4"/>
          <a:stretch>
            <a:fillRect/>
          </a:stretch>
        </p:blipFill>
        <p:spPr>
          <a:xfrm>
            <a:off x="10153650" y="3714837"/>
            <a:ext cx="1981200" cy="2305050"/>
          </a:xfrm>
          <a:prstGeom prst="rect">
            <a:avLst/>
          </a:prstGeom>
        </p:spPr>
      </p:pic>
      <p:sp>
        <p:nvSpPr>
          <p:cNvPr id="10" name="Rectangle 9"/>
          <p:cNvSpPr/>
          <p:nvPr/>
        </p:nvSpPr>
        <p:spPr>
          <a:xfrm>
            <a:off x="10581552" y="6038099"/>
            <a:ext cx="1160895" cy="461665"/>
          </a:xfrm>
          <a:prstGeom prst="rect">
            <a:avLst/>
          </a:prstGeom>
        </p:spPr>
        <p:txBody>
          <a:bodyPr wrap="none">
            <a:spAutoFit/>
          </a:bodyPr>
          <a:lstStyle/>
          <a:p>
            <a:r>
              <a:rPr lang="en-US" sz="2400" b="1" dirty="0" smtClean="0"/>
              <a:t>ginseng</a:t>
            </a:r>
            <a:endParaRPr lang="en-US" sz="2400" b="1" dirty="0"/>
          </a:p>
        </p:txBody>
      </p:sp>
    </p:spTree>
    <p:extLst>
      <p:ext uri="{BB962C8B-B14F-4D97-AF65-F5344CB8AC3E}">
        <p14:creationId xmlns:p14="http://schemas.microsoft.com/office/powerpoint/2010/main" val="341519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796" y="272534"/>
            <a:ext cx="3083921" cy="584775"/>
          </a:xfrm>
          <a:prstGeom prst="rect">
            <a:avLst/>
          </a:prstGeom>
        </p:spPr>
        <p:txBody>
          <a:bodyPr wrap="none">
            <a:spAutoFit/>
          </a:bodyPr>
          <a:lstStyle/>
          <a:p>
            <a:r>
              <a:rPr lang="en-US" sz="3200" dirty="0" err="1" smtClean="0"/>
              <a:t>Steviol</a:t>
            </a:r>
            <a:r>
              <a:rPr lang="en-US" sz="3200" dirty="0" smtClean="0"/>
              <a:t> glycosides</a:t>
            </a:r>
            <a:endParaRPr lang="en-US" sz="3200" dirty="0"/>
          </a:p>
        </p:txBody>
      </p:sp>
      <p:sp>
        <p:nvSpPr>
          <p:cNvPr id="3" name="TextBox 2"/>
          <p:cNvSpPr txBox="1"/>
          <p:nvPr/>
        </p:nvSpPr>
        <p:spPr>
          <a:xfrm>
            <a:off x="8686800" y="426720"/>
            <a:ext cx="2895600" cy="707886"/>
          </a:xfrm>
          <a:prstGeom prst="rect">
            <a:avLst/>
          </a:prstGeom>
          <a:noFill/>
        </p:spPr>
        <p:txBody>
          <a:bodyPr wrap="square" rtlCol="0">
            <a:spAutoFit/>
          </a:bodyPr>
          <a:lstStyle/>
          <a:p>
            <a:pPr algn="r" rtl="1"/>
            <a:r>
              <a:rPr lang="fa-IR" sz="4000" b="1" dirty="0" smtClean="0"/>
              <a:t>استویا</a:t>
            </a:r>
            <a:endParaRPr lang="en-US" sz="4000" b="1" dirty="0"/>
          </a:p>
        </p:txBody>
      </p:sp>
      <p:sp>
        <p:nvSpPr>
          <p:cNvPr id="4" name="Rectangle 3"/>
          <p:cNvSpPr/>
          <p:nvPr/>
        </p:nvSpPr>
        <p:spPr>
          <a:xfrm>
            <a:off x="235796" y="1887974"/>
            <a:ext cx="11669861" cy="3970318"/>
          </a:xfrm>
          <a:prstGeom prst="rect">
            <a:avLst/>
          </a:prstGeom>
        </p:spPr>
        <p:txBody>
          <a:bodyPr wrap="none">
            <a:spAutoFit/>
          </a:bodyPr>
          <a:lstStyle/>
          <a:p>
            <a:pPr marL="285750" indent="-285750">
              <a:buFont typeface="Wingdings" panose="05000000000000000000" pitchFamily="2" charset="2"/>
              <a:buChar char="v"/>
            </a:pPr>
            <a:r>
              <a:rPr lang="en-US" sz="3600" dirty="0" smtClean="0"/>
              <a:t>have 40-300 times the sweetness of sucrose.</a:t>
            </a:r>
            <a:endParaRPr lang="fa-IR" sz="3600" dirty="0" smtClean="0"/>
          </a:p>
          <a:p>
            <a:pPr marL="285750" indent="-285750">
              <a:buFont typeface="Wingdings" panose="05000000000000000000" pitchFamily="2" charset="2"/>
              <a:buChar char="v"/>
            </a:pPr>
            <a:r>
              <a:rPr lang="en-US" sz="3600" dirty="0" smtClean="0"/>
              <a:t>are heat-stable</a:t>
            </a:r>
            <a:endParaRPr lang="fa-IR" sz="3600" dirty="0" smtClean="0"/>
          </a:p>
          <a:p>
            <a:pPr marL="285750" indent="-285750">
              <a:buFont typeface="Wingdings" panose="05000000000000000000" pitchFamily="2" charset="2"/>
              <a:buChar char="v"/>
            </a:pPr>
            <a:r>
              <a:rPr lang="en-US" sz="3600" dirty="0" smtClean="0"/>
              <a:t>pH-stable</a:t>
            </a:r>
            <a:endParaRPr lang="fa-IR" sz="3600" dirty="0" smtClean="0"/>
          </a:p>
          <a:p>
            <a:pPr marL="285750" indent="-285750">
              <a:buFont typeface="Wingdings" panose="05000000000000000000" pitchFamily="2" charset="2"/>
              <a:buChar char="v"/>
            </a:pPr>
            <a:r>
              <a:rPr lang="en-US" sz="3600" dirty="0" smtClean="0"/>
              <a:t>not fermentable</a:t>
            </a:r>
            <a:endParaRPr lang="fa-IR" sz="3600" dirty="0" smtClean="0"/>
          </a:p>
          <a:p>
            <a:pPr marL="285750" indent="-285750">
              <a:buFont typeface="Wingdings" panose="05000000000000000000" pitchFamily="2" charset="2"/>
              <a:buChar char="v"/>
            </a:pPr>
            <a:r>
              <a:rPr lang="fa-IR" sz="3600" dirty="0"/>
              <a:t> </a:t>
            </a:r>
            <a:r>
              <a:rPr lang="en-US" sz="3600" dirty="0" smtClean="0"/>
              <a:t>These </a:t>
            </a:r>
            <a:r>
              <a:rPr lang="en-US" sz="3600" dirty="0" err="1" smtClean="0"/>
              <a:t>steviosides</a:t>
            </a:r>
            <a:r>
              <a:rPr lang="en-US" sz="3600" dirty="0" smtClean="0"/>
              <a:t> have a negligible effect on blood glucose</a:t>
            </a:r>
            <a:endParaRPr lang="fa-IR" sz="3600" dirty="0" smtClean="0"/>
          </a:p>
          <a:p>
            <a:pPr marL="285750" indent="-285750">
              <a:buFont typeface="Wingdings" panose="05000000000000000000" pitchFamily="2" charset="2"/>
              <a:buChar char="v"/>
            </a:pPr>
            <a:r>
              <a:rPr lang="fa-IR" sz="3600" dirty="0"/>
              <a:t> </a:t>
            </a:r>
            <a:r>
              <a:rPr lang="en-US" sz="3600" dirty="0" smtClean="0"/>
              <a:t>slower onset and longer duration than that of sugar</a:t>
            </a:r>
            <a:endParaRPr lang="fa-IR" sz="3600" dirty="0" smtClean="0"/>
          </a:p>
          <a:p>
            <a:pPr marL="285750" indent="-285750">
              <a:buFont typeface="Wingdings" panose="05000000000000000000" pitchFamily="2" charset="2"/>
              <a:buChar char="v"/>
            </a:pPr>
            <a:r>
              <a:rPr lang="fa-IR" sz="3600" dirty="0"/>
              <a:t> </a:t>
            </a:r>
            <a:r>
              <a:rPr lang="en-US" sz="3200" dirty="0" smtClean="0"/>
              <a:t>its extracts may have a bitter aftertaste at high concentrations.</a:t>
            </a:r>
            <a:endParaRPr lang="en-US" sz="3200" dirty="0"/>
          </a:p>
        </p:txBody>
      </p:sp>
      <p:pic>
        <p:nvPicPr>
          <p:cNvPr id="5" name="Picture 4"/>
          <p:cNvPicPr>
            <a:picLocks noChangeAspect="1"/>
          </p:cNvPicPr>
          <p:nvPr/>
        </p:nvPicPr>
        <p:blipFill>
          <a:blip r:embed="rId2"/>
          <a:stretch>
            <a:fillRect/>
          </a:stretch>
        </p:blipFill>
        <p:spPr>
          <a:xfrm>
            <a:off x="3838575" y="278249"/>
            <a:ext cx="2838450" cy="1609725"/>
          </a:xfrm>
          <a:prstGeom prst="rect">
            <a:avLst/>
          </a:prstGeom>
        </p:spPr>
      </p:pic>
      <p:pic>
        <p:nvPicPr>
          <p:cNvPr id="6" name="Picture 5"/>
          <p:cNvPicPr>
            <a:picLocks noChangeAspect="1"/>
          </p:cNvPicPr>
          <p:nvPr/>
        </p:nvPicPr>
        <p:blipFill>
          <a:blip r:embed="rId3"/>
          <a:stretch>
            <a:fillRect/>
          </a:stretch>
        </p:blipFill>
        <p:spPr>
          <a:xfrm>
            <a:off x="6922496" y="159187"/>
            <a:ext cx="2466975" cy="1847850"/>
          </a:xfrm>
          <a:prstGeom prst="rect">
            <a:avLst/>
          </a:prstGeom>
        </p:spPr>
      </p:pic>
    </p:spTree>
    <p:extLst>
      <p:ext uri="{BB962C8B-B14F-4D97-AF65-F5344CB8AC3E}">
        <p14:creationId xmlns:p14="http://schemas.microsoft.com/office/powerpoint/2010/main" val="169619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9255" y="169545"/>
            <a:ext cx="2381250" cy="3562350"/>
          </a:xfrm>
          <a:prstGeom prst="rect">
            <a:avLst/>
          </a:prstGeom>
        </p:spPr>
      </p:pic>
      <p:sp>
        <p:nvSpPr>
          <p:cNvPr id="3" name="Rectangle 2"/>
          <p:cNvSpPr/>
          <p:nvPr/>
        </p:nvSpPr>
        <p:spPr>
          <a:xfrm>
            <a:off x="782505" y="684014"/>
            <a:ext cx="3510256" cy="769441"/>
          </a:xfrm>
          <a:prstGeom prst="rect">
            <a:avLst/>
          </a:prstGeom>
        </p:spPr>
        <p:txBody>
          <a:bodyPr wrap="none">
            <a:spAutoFit/>
          </a:bodyPr>
          <a:lstStyle/>
          <a:p>
            <a:r>
              <a:rPr lang="en-US" sz="4400" dirty="0" err="1" smtClean="0"/>
              <a:t>Thioglycosides</a:t>
            </a:r>
            <a:endParaRPr lang="en-US" sz="4400" dirty="0"/>
          </a:p>
        </p:txBody>
      </p:sp>
      <p:sp>
        <p:nvSpPr>
          <p:cNvPr id="4" name="TextBox 3"/>
          <p:cNvSpPr txBox="1"/>
          <p:nvPr/>
        </p:nvSpPr>
        <p:spPr>
          <a:xfrm>
            <a:off x="106680" y="1453455"/>
            <a:ext cx="4069080" cy="584775"/>
          </a:xfrm>
          <a:prstGeom prst="rect">
            <a:avLst/>
          </a:prstGeom>
          <a:noFill/>
        </p:spPr>
        <p:txBody>
          <a:bodyPr wrap="square" rtlCol="0">
            <a:spAutoFit/>
          </a:bodyPr>
          <a:lstStyle/>
          <a:p>
            <a:pPr algn="r" rtl="1"/>
            <a:r>
              <a:rPr lang="fa-IR" sz="3200" dirty="0" smtClean="0"/>
              <a:t>گروه های سولفور دارد</a:t>
            </a:r>
            <a:endParaRPr lang="en-US" sz="3200" dirty="0"/>
          </a:p>
        </p:txBody>
      </p:sp>
      <p:sp>
        <p:nvSpPr>
          <p:cNvPr id="5" name="TextBox 4"/>
          <p:cNvSpPr txBox="1"/>
          <p:nvPr/>
        </p:nvSpPr>
        <p:spPr>
          <a:xfrm>
            <a:off x="5394960" y="684014"/>
            <a:ext cx="2194560" cy="584775"/>
          </a:xfrm>
          <a:prstGeom prst="rect">
            <a:avLst/>
          </a:prstGeom>
          <a:noFill/>
        </p:spPr>
        <p:txBody>
          <a:bodyPr wrap="square" rtlCol="0">
            <a:spAutoFit/>
          </a:bodyPr>
          <a:lstStyle/>
          <a:p>
            <a:pPr algn="r" rtl="1"/>
            <a:r>
              <a:rPr lang="fa-IR" sz="3200" dirty="0" smtClean="0"/>
              <a:t>تیو گلیکوزیدی</a:t>
            </a:r>
            <a:endParaRPr lang="en-US" sz="3200" dirty="0"/>
          </a:p>
        </p:txBody>
      </p:sp>
      <p:pic>
        <p:nvPicPr>
          <p:cNvPr id="6" name="Picture 5"/>
          <p:cNvPicPr>
            <a:picLocks noChangeAspect="1"/>
          </p:cNvPicPr>
          <p:nvPr/>
        </p:nvPicPr>
        <p:blipFill>
          <a:blip r:embed="rId3"/>
          <a:stretch>
            <a:fillRect/>
          </a:stretch>
        </p:blipFill>
        <p:spPr>
          <a:xfrm>
            <a:off x="9145905" y="4470082"/>
            <a:ext cx="2514600" cy="1819275"/>
          </a:xfrm>
          <a:prstGeom prst="rect">
            <a:avLst/>
          </a:prstGeom>
        </p:spPr>
      </p:pic>
      <p:sp>
        <p:nvSpPr>
          <p:cNvPr id="7" name="Rectangle 6"/>
          <p:cNvSpPr/>
          <p:nvPr/>
        </p:nvSpPr>
        <p:spPr>
          <a:xfrm>
            <a:off x="463802" y="2222896"/>
            <a:ext cx="4931158" cy="769441"/>
          </a:xfrm>
          <a:prstGeom prst="rect">
            <a:avLst/>
          </a:prstGeom>
        </p:spPr>
        <p:txBody>
          <a:bodyPr wrap="none">
            <a:spAutoFit/>
          </a:bodyPr>
          <a:lstStyle/>
          <a:p>
            <a:r>
              <a:rPr lang="en-US" sz="4400" dirty="0" err="1" smtClean="0"/>
              <a:t>Sinigrin</a:t>
            </a:r>
            <a:r>
              <a:rPr lang="fa-IR" sz="4400" dirty="0" smtClean="0"/>
              <a:t>      </a:t>
            </a:r>
            <a:r>
              <a:rPr lang="en-US" sz="4400" dirty="0" smtClean="0"/>
              <a:t>   </a:t>
            </a:r>
            <a:r>
              <a:rPr lang="fa-IR" sz="4400" dirty="0" smtClean="0"/>
              <a:t>سینیگرین</a:t>
            </a:r>
            <a:endParaRPr lang="en-US" sz="4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092" y="3177003"/>
            <a:ext cx="3519669" cy="2212992"/>
          </a:xfrm>
          <a:prstGeom prst="rect">
            <a:avLst/>
          </a:prstGeom>
        </p:spPr>
      </p:pic>
      <p:pic>
        <p:nvPicPr>
          <p:cNvPr id="9" name="Picture 8"/>
          <p:cNvPicPr>
            <a:picLocks noChangeAspect="1"/>
          </p:cNvPicPr>
          <p:nvPr/>
        </p:nvPicPr>
        <p:blipFill>
          <a:blip r:embed="rId5"/>
          <a:stretch>
            <a:fillRect/>
          </a:stretch>
        </p:blipFill>
        <p:spPr>
          <a:xfrm>
            <a:off x="7084695" y="1919703"/>
            <a:ext cx="1295400" cy="1257300"/>
          </a:xfrm>
          <a:prstGeom prst="rect">
            <a:avLst/>
          </a:prstGeom>
        </p:spPr>
      </p:pic>
    </p:spTree>
    <p:extLst>
      <p:ext uri="{BB962C8B-B14F-4D97-AF65-F5344CB8AC3E}">
        <p14:creationId xmlns:p14="http://schemas.microsoft.com/office/powerpoint/2010/main" val="190206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0400" y="518160"/>
            <a:ext cx="3962400" cy="830997"/>
          </a:xfrm>
          <a:prstGeom prst="rect">
            <a:avLst/>
          </a:prstGeom>
          <a:noFill/>
        </p:spPr>
        <p:txBody>
          <a:bodyPr wrap="square" rtlCol="0">
            <a:spAutoFit/>
          </a:bodyPr>
          <a:lstStyle/>
          <a:p>
            <a:pPr algn="r" rtl="1"/>
            <a:r>
              <a:rPr lang="fa-IR" sz="4800" dirty="0" smtClean="0"/>
              <a:t>سولانین</a:t>
            </a:r>
            <a:endParaRPr lang="en-US" sz="4800" dirty="0"/>
          </a:p>
        </p:txBody>
      </p:sp>
      <p:pic>
        <p:nvPicPr>
          <p:cNvPr id="3" name="Picture 2"/>
          <p:cNvPicPr>
            <a:picLocks noChangeAspect="1"/>
          </p:cNvPicPr>
          <p:nvPr/>
        </p:nvPicPr>
        <p:blipFill>
          <a:blip r:embed="rId2"/>
          <a:stretch>
            <a:fillRect/>
          </a:stretch>
        </p:blipFill>
        <p:spPr>
          <a:xfrm>
            <a:off x="7351294" y="3954966"/>
            <a:ext cx="3954780" cy="2966085"/>
          </a:xfrm>
          <a:prstGeom prst="rect">
            <a:avLst/>
          </a:prstGeom>
        </p:spPr>
      </p:pic>
      <p:sp>
        <p:nvSpPr>
          <p:cNvPr id="4" name="Rectangle 3"/>
          <p:cNvSpPr/>
          <p:nvPr/>
        </p:nvSpPr>
        <p:spPr>
          <a:xfrm>
            <a:off x="838200" y="933658"/>
            <a:ext cx="6096000" cy="2677656"/>
          </a:xfrm>
          <a:prstGeom prst="rect">
            <a:avLst/>
          </a:prstGeom>
        </p:spPr>
        <p:txBody>
          <a:bodyPr>
            <a:spAutoFit/>
          </a:bodyPr>
          <a:lstStyle/>
          <a:p>
            <a:pPr algn="r" rtl="1"/>
            <a:r>
              <a:rPr lang="fa-IR" sz="2400" b="1" dirty="0" smtClean="0"/>
              <a:t>این سم نوعی مسکن قوی وخطرناکی دارد که درداروسازی استفاده می‌شود. وجود آن در سیب زمینی سبب خوش مزه شدن آن می‌شودولی مقدار زیاد آن سبب مسمومیت می‌گردد. از طرف دیگر ثابت شده است وجود سولانین در برگ سیب زمینی سبب کاهش خسارت شته ها می شود عموماً برگ های سیب زمینی دارای کرک هستند و سولانین بیشتر در این کرک ها وجود دارد</a:t>
            </a:r>
            <a:endParaRPr lang="en-US" sz="2400" b="1" dirty="0"/>
          </a:p>
        </p:txBody>
      </p:sp>
      <p:sp>
        <p:nvSpPr>
          <p:cNvPr id="5" name="Rectangle 4"/>
          <p:cNvSpPr/>
          <p:nvPr/>
        </p:nvSpPr>
        <p:spPr>
          <a:xfrm>
            <a:off x="777240" y="3608755"/>
            <a:ext cx="6096000" cy="954107"/>
          </a:xfrm>
          <a:prstGeom prst="rect">
            <a:avLst/>
          </a:prstGeom>
        </p:spPr>
        <p:txBody>
          <a:bodyPr>
            <a:spAutoFit/>
          </a:bodyPr>
          <a:lstStyle/>
          <a:p>
            <a:pPr algn="r" rtl="1"/>
            <a:r>
              <a:rPr lang="fa-IR" sz="2800" b="1" dirty="0" smtClean="0"/>
              <a:t>از دیگر خطرات سولانین ناباروری، التهاب پوست، گشادی کبد، شکم درد در انسانها و جانوران است. </a:t>
            </a:r>
            <a:endParaRPr lang="en-US" sz="28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254" y="1251368"/>
            <a:ext cx="4856420" cy="2357387"/>
          </a:xfrm>
          <a:prstGeom prst="rect">
            <a:avLst/>
          </a:prstGeom>
        </p:spPr>
      </p:pic>
      <p:pic>
        <p:nvPicPr>
          <p:cNvPr id="7" name="Picture 6"/>
          <p:cNvPicPr>
            <a:picLocks noChangeAspect="1"/>
          </p:cNvPicPr>
          <p:nvPr/>
        </p:nvPicPr>
        <p:blipFill>
          <a:blip r:embed="rId4"/>
          <a:stretch>
            <a:fillRect/>
          </a:stretch>
        </p:blipFill>
        <p:spPr>
          <a:xfrm>
            <a:off x="608597" y="4501985"/>
            <a:ext cx="2095500" cy="1571625"/>
          </a:xfrm>
          <a:prstGeom prst="rect">
            <a:avLst/>
          </a:prstGeom>
        </p:spPr>
      </p:pic>
      <p:sp>
        <p:nvSpPr>
          <p:cNvPr id="9" name="Rectangle 8"/>
          <p:cNvSpPr/>
          <p:nvPr/>
        </p:nvSpPr>
        <p:spPr>
          <a:xfrm>
            <a:off x="1721675" y="6047209"/>
            <a:ext cx="2044662" cy="369332"/>
          </a:xfrm>
          <a:prstGeom prst="rect">
            <a:avLst/>
          </a:prstGeom>
        </p:spPr>
        <p:txBody>
          <a:bodyPr wrap="none">
            <a:spAutoFit/>
          </a:bodyPr>
          <a:lstStyle/>
          <a:p>
            <a:r>
              <a:rPr lang="en-US" dirty="0" err="1"/>
              <a:t>nicotinoid</a:t>
            </a:r>
            <a:r>
              <a:rPr lang="en-US" dirty="0"/>
              <a:t> alkaloids </a:t>
            </a:r>
          </a:p>
        </p:txBody>
      </p:sp>
      <p:pic>
        <p:nvPicPr>
          <p:cNvPr id="10" name="Picture 9"/>
          <p:cNvPicPr>
            <a:picLocks noChangeAspect="1"/>
          </p:cNvPicPr>
          <p:nvPr/>
        </p:nvPicPr>
        <p:blipFill>
          <a:blip r:embed="rId5"/>
          <a:stretch>
            <a:fillRect/>
          </a:stretch>
        </p:blipFill>
        <p:spPr>
          <a:xfrm>
            <a:off x="3124200" y="4509866"/>
            <a:ext cx="1524000" cy="1276350"/>
          </a:xfrm>
          <a:prstGeom prst="rect">
            <a:avLst/>
          </a:prstGeom>
        </p:spPr>
      </p:pic>
    </p:spTree>
    <p:extLst>
      <p:ext uri="{BB962C8B-B14F-4D97-AF65-F5344CB8AC3E}">
        <p14:creationId xmlns:p14="http://schemas.microsoft.com/office/powerpoint/2010/main" val="182804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09800" y="228600"/>
            <a:ext cx="7772400" cy="1143000"/>
          </a:xfrm>
        </p:spPr>
        <p:txBody>
          <a:bodyPr/>
          <a:lstStyle/>
          <a:p>
            <a:r>
              <a:rPr lang="en-US"/>
              <a:t>CARBOHYDRATES</a:t>
            </a:r>
          </a:p>
        </p:txBody>
      </p:sp>
      <p:sp>
        <p:nvSpPr>
          <p:cNvPr id="2051" name="Rectangle 3"/>
          <p:cNvSpPr>
            <a:spLocks noGrp="1" noChangeArrowheads="1"/>
          </p:cNvSpPr>
          <p:nvPr>
            <p:ph type="body" idx="1"/>
          </p:nvPr>
        </p:nvSpPr>
        <p:spPr>
          <a:xfrm>
            <a:off x="3657600" y="1295400"/>
            <a:ext cx="4724400" cy="2895600"/>
          </a:xfrm>
        </p:spPr>
        <p:txBody>
          <a:bodyPr/>
          <a:lstStyle/>
          <a:p>
            <a:r>
              <a:rPr lang="en-US"/>
              <a:t>Sugars</a:t>
            </a:r>
          </a:p>
          <a:p>
            <a:pPr lvl="1"/>
            <a:r>
              <a:rPr lang="en-US"/>
              <a:t>Monosaccharides</a:t>
            </a:r>
          </a:p>
          <a:p>
            <a:pPr lvl="2"/>
            <a:r>
              <a:rPr lang="en-US"/>
              <a:t>Glucose</a:t>
            </a:r>
          </a:p>
          <a:p>
            <a:pPr lvl="2"/>
            <a:r>
              <a:rPr lang="en-US"/>
              <a:t>Fructose</a:t>
            </a:r>
          </a:p>
          <a:p>
            <a:pPr lvl="2"/>
            <a:r>
              <a:rPr lang="en-US"/>
              <a:t>Galactose</a:t>
            </a:r>
          </a:p>
        </p:txBody>
      </p:sp>
      <p:sp>
        <p:nvSpPr>
          <p:cNvPr id="2052" name="Rectangle 4"/>
          <p:cNvSpPr>
            <a:spLocks noChangeArrowheads="1"/>
          </p:cNvSpPr>
          <p:nvPr/>
        </p:nvSpPr>
        <p:spPr bwMode="auto">
          <a:xfrm>
            <a:off x="3581400" y="3505200"/>
            <a:ext cx="6019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600" b="1">
                <a:solidFill>
                  <a:schemeClr val="bg2"/>
                </a:solidFill>
                <a:latin typeface="Arial" panose="020B0604020202020204" pitchFamily="34" charset="0"/>
              </a:defRPr>
            </a:lvl1pPr>
            <a:lvl2pPr marL="742950" indent="-285750">
              <a:spcBef>
                <a:spcPct val="20000"/>
              </a:spcBef>
              <a:buChar char="–"/>
              <a:defRPr sz="3200" b="1">
                <a:solidFill>
                  <a:schemeClr val="bg2"/>
                </a:solidFill>
                <a:latin typeface="Arial" panose="020B0604020202020204" pitchFamily="34" charset="0"/>
              </a:defRPr>
            </a:lvl2pPr>
            <a:lvl3pPr marL="1143000" indent="-228600">
              <a:spcBef>
                <a:spcPct val="20000"/>
              </a:spcBef>
              <a:buChar char="•"/>
              <a:defRPr sz="2800" b="1">
                <a:solidFill>
                  <a:schemeClr val="bg2"/>
                </a:solidFill>
                <a:latin typeface="Arial" panose="020B0604020202020204" pitchFamily="34" charset="0"/>
              </a:defRPr>
            </a:lvl3pPr>
            <a:lvl4pPr marL="1600200" indent="-228600">
              <a:spcBef>
                <a:spcPct val="20000"/>
              </a:spcBef>
              <a:buChar char="–"/>
              <a:defRPr sz="2400" b="1">
                <a:solidFill>
                  <a:schemeClr val="bg2"/>
                </a:solidFill>
                <a:latin typeface="Arial" panose="020B0604020202020204" pitchFamily="34" charset="0"/>
              </a:defRPr>
            </a:lvl4pPr>
            <a:lvl5pPr marL="2057400" indent="-228600">
              <a:spcBef>
                <a:spcPct val="20000"/>
              </a:spcBef>
              <a:buChar char="»"/>
              <a:defRPr sz="2000" b="1">
                <a:solidFill>
                  <a:schemeClr val="bg2"/>
                </a:solidFill>
                <a:latin typeface="Arial" panose="020B0604020202020204" pitchFamily="34" charset="0"/>
              </a:defRPr>
            </a:lvl5pPr>
            <a:lvl6pPr marL="2514600" indent="-228600" fontAlgn="base">
              <a:spcBef>
                <a:spcPct val="20000"/>
              </a:spcBef>
              <a:spcAft>
                <a:spcPct val="0"/>
              </a:spcAft>
              <a:buChar char="»"/>
              <a:defRPr sz="2000" b="1">
                <a:solidFill>
                  <a:schemeClr val="bg2"/>
                </a:solidFill>
                <a:latin typeface="Arial" panose="020B0604020202020204" pitchFamily="34" charset="0"/>
              </a:defRPr>
            </a:lvl6pPr>
            <a:lvl7pPr marL="2971800" indent="-228600" fontAlgn="base">
              <a:spcBef>
                <a:spcPct val="20000"/>
              </a:spcBef>
              <a:spcAft>
                <a:spcPct val="0"/>
              </a:spcAft>
              <a:buChar char="»"/>
              <a:defRPr sz="2000" b="1">
                <a:solidFill>
                  <a:schemeClr val="bg2"/>
                </a:solidFill>
                <a:latin typeface="Arial" panose="020B0604020202020204" pitchFamily="34" charset="0"/>
              </a:defRPr>
            </a:lvl7pPr>
            <a:lvl8pPr marL="3429000" indent="-228600" fontAlgn="base">
              <a:spcBef>
                <a:spcPct val="20000"/>
              </a:spcBef>
              <a:spcAft>
                <a:spcPct val="0"/>
              </a:spcAft>
              <a:buChar char="»"/>
              <a:defRPr sz="2000" b="1">
                <a:solidFill>
                  <a:schemeClr val="bg2"/>
                </a:solidFill>
                <a:latin typeface="Arial" panose="020B0604020202020204" pitchFamily="34" charset="0"/>
              </a:defRPr>
            </a:lvl8pPr>
            <a:lvl9pPr marL="3886200" indent="-228600" fontAlgn="base">
              <a:spcBef>
                <a:spcPct val="20000"/>
              </a:spcBef>
              <a:spcAft>
                <a:spcPct val="0"/>
              </a:spcAft>
              <a:buChar char="»"/>
              <a:defRPr sz="2000" b="1">
                <a:solidFill>
                  <a:schemeClr val="bg2"/>
                </a:solidFill>
                <a:latin typeface="Arial" panose="020B0604020202020204" pitchFamily="34" charset="0"/>
              </a:defRPr>
            </a:lvl9pPr>
          </a:lstStyle>
          <a:p>
            <a:pPr lvl="1"/>
            <a:r>
              <a:rPr lang="en-US" sz="2400" dirty="0">
                <a:solidFill>
                  <a:schemeClr val="tx1"/>
                </a:solidFill>
              </a:rPr>
              <a:t>Disaccharides</a:t>
            </a:r>
          </a:p>
          <a:p>
            <a:pPr lvl="2"/>
            <a:r>
              <a:rPr lang="en-US" sz="2000" dirty="0">
                <a:solidFill>
                  <a:schemeClr val="tx1"/>
                </a:solidFill>
              </a:rPr>
              <a:t>Sucrose - - - - Table sugar</a:t>
            </a:r>
          </a:p>
          <a:p>
            <a:pPr lvl="3"/>
            <a:r>
              <a:rPr lang="en-US" sz="2000" dirty="0">
                <a:solidFill>
                  <a:schemeClr val="tx1"/>
                </a:solidFill>
              </a:rPr>
              <a:t>Glucose and Fructose</a:t>
            </a:r>
          </a:p>
          <a:p>
            <a:pPr lvl="2"/>
            <a:r>
              <a:rPr lang="en-US" sz="2000" dirty="0">
                <a:solidFill>
                  <a:schemeClr val="tx1"/>
                </a:solidFill>
              </a:rPr>
              <a:t>Lactose  - - - - Milk sugar</a:t>
            </a:r>
          </a:p>
          <a:p>
            <a:pPr lvl="3"/>
            <a:r>
              <a:rPr lang="en-US" sz="2000" dirty="0">
                <a:solidFill>
                  <a:schemeClr val="tx1"/>
                </a:solidFill>
              </a:rPr>
              <a:t>Glucose and </a:t>
            </a:r>
            <a:r>
              <a:rPr lang="en-US" sz="2000" dirty="0" err="1">
                <a:solidFill>
                  <a:schemeClr val="tx1"/>
                </a:solidFill>
              </a:rPr>
              <a:t>Galactose</a:t>
            </a:r>
            <a:endParaRPr lang="en-US" sz="2000" dirty="0">
              <a:solidFill>
                <a:schemeClr val="tx1"/>
              </a:solidFill>
            </a:endParaRPr>
          </a:p>
          <a:p>
            <a:pPr lvl="2"/>
            <a:r>
              <a:rPr lang="en-US" sz="2000" dirty="0">
                <a:solidFill>
                  <a:schemeClr val="tx1"/>
                </a:solidFill>
              </a:rPr>
              <a:t>Maltose  - - - - Corn sugar</a:t>
            </a:r>
          </a:p>
          <a:p>
            <a:pPr lvl="3"/>
            <a:r>
              <a:rPr lang="en-US" sz="2000" dirty="0">
                <a:solidFill>
                  <a:schemeClr val="tx1"/>
                </a:solidFill>
              </a:rPr>
              <a:t>Glucose and Glucose</a:t>
            </a:r>
          </a:p>
        </p:txBody>
      </p:sp>
    </p:spTree>
    <p:extLst>
      <p:ext uri="{BB962C8B-B14F-4D97-AF65-F5344CB8AC3E}">
        <p14:creationId xmlns:p14="http://schemas.microsoft.com/office/powerpoint/2010/main" val="31264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CARBOHYDRATES</a:t>
            </a:r>
          </a:p>
        </p:txBody>
      </p:sp>
      <p:sp>
        <p:nvSpPr>
          <p:cNvPr id="13315" name="Rectangle 3"/>
          <p:cNvSpPr>
            <a:spLocks noGrp="1" noChangeArrowheads="1"/>
          </p:cNvSpPr>
          <p:nvPr>
            <p:ph type="body" idx="1"/>
          </p:nvPr>
        </p:nvSpPr>
        <p:spPr>
          <a:xfrm>
            <a:off x="3505200" y="1905000"/>
            <a:ext cx="5181600" cy="4114800"/>
          </a:xfrm>
        </p:spPr>
        <p:txBody>
          <a:bodyPr/>
          <a:lstStyle/>
          <a:p>
            <a:r>
              <a:rPr lang="en-US" sz="3200"/>
              <a:t>Sugars</a:t>
            </a:r>
          </a:p>
          <a:p>
            <a:pPr lvl="1"/>
            <a:r>
              <a:rPr lang="en-US" sz="2800"/>
              <a:t>Sweetness</a:t>
            </a:r>
          </a:p>
          <a:p>
            <a:pPr lvl="2"/>
            <a:r>
              <a:rPr lang="en-US" sz="2400"/>
              <a:t>Fructose		1.3</a:t>
            </a:r>
          </a:p>
          <a:p>
            <a:pPr lvl="2"/>
            <a:r>
              <a:rPr lang="en-US" sz="2400"/>
              <a:t>Sucrose		1.0</a:t>
            </a:r>
          </a:p>
          <a:p>
            <a:pPr lvl="2"/>
            <a:r>
              <a:rPr lang="en-US" sz="2400"/>
              <a:t>Glucose		0.56</a:t>
            </a:r>
          </a:p>
          <a:p>
            <a:pPr lvl="2"/>
            <a:r>
              <a:rPr lang="en-US" sz="2400"/>
              <a:t>Galactose		0.4-0.6</a:t>
            </a:r>
          </a:p>
          <a:p>
            <a:pPr lvl="2"/>
            <a:r>
              <a:rPr lang="en-US" sz="2400"/>
              <a:t>Maltose		0.3-0.5</a:t>
            </a:r>
          </a:p>
          <a:p>
            <a:pPr lvl="2"/>
            <a:r>
              <a:rPr lang="en-US" sz="2400"/>
              <a:t>Lactose		0.2-0.3</a:t>
            </a:r>
          </a:p>
        </p:txBody>
      </p:sp>
    </p:spTree>
    <p:extLst>
      <p:ext uri="{BB962C8B-B14F-4D97-AF65-F5344CB8AC3E}">
        <p14:creationId xmlns:p14="http://schemas.microsoft.com/office/powerpoint/2010/main" val="279830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1280" y="441960"/>
            <a:ext cx="4876800" cy="769441"/>
          </a:xfrm>
          <a:prstGeom prst="rect">
            <a:avLst/>
          </a:prstGeom>
          <a:noFill/>
        </p:spPr>
        <p:txBody>
          <a:bodyPr wrap="square" rtlCol="0">
            <a:spAutoFit/>
          </a:bodyPr>
          <a:lstStyle/>
          <a:p>
            <a:pPr algn="r" rtl="1"/>
            <a:r>
              <a:rPr lang="fa-IR" sz="4400" dirty="0" smtClean="0"/>
              <a:t>ساکارز</a:t>
            </a:r>
            <a:endParaRPr lang="en-US" sz="4400" dirty="0"/>
          </a:p>
        </p:txBody>
      </p:sp>
      <p:sp>
        <p:nvSpPr>
          <p:cNvPr id="3" name="Rectangle 2"/>
          <p:cNvSpPr/>
          <p:nvPr/>
        </p:nvSpPr>
        <p:spPr>
          <a:xfrm>
            <a:off x="694255" y="642014"/>
            <a:ext cx="1610313" cy="646331"/>
          </a:xfrm>
          <a:prstGeom prst="rect">
            <a:avLst/>
          </a:prstGeom>
        </p:spPr>
        <p:txBody>
          <a:bodyPr wrap="none">
            <a:spAutoFit/>
          </a:bodyPr>
          <a:lstStyle/>
          <a:p>
            <a:r>
              <a:rPr lang="en-US" sz="3600" dirty="0" smtClean="0"/>
              <a:t>sucrose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0080" y="317182"/>
            <a:ext cx="4533900" cy="2334959"/>
          </a:xfrm>
          <a:prstGeom prst="rect">
            <a:avLst/>
          </a:prstGeom>
        </p:spPr>
      </p:pic>
      <p:sp>
        <p:nvSpPr>
          <p:cNvPr id="5" name="Rectangle 4"/>
          <p:cNvSpPr/>
          <p:nvPr/>
        </p:nvSpPr>
        <p:spPr>
          <a:xfrm>
            <a:off x="536397" y="2749124"/>
            <a:ext cx="7950638" cy="461665"/>
          </a:xfrm>
          <a:prstGeom prst="rect">
            <a:avLst/>
          </a:prstGeom>
        </p:spPr>
        <p:txBody>
          <a:bodyPr wrap="none">
            <a:spAutoFit/>
          </a:bodyPr>
          <a:lstStyle/>
          <a:p>
            <a:r>
              <a:rPr lang="en-US" sz="2400" b="1" dirty="0" smtClean="0"/>
              <a:t>Structural O-</a:t>
            </a:r>
            <a:r>
              <a:rPr lang="el-GR" sz="2400" b="1" dirty="0" smtClean="0"/>
              <a:t>α-</a:t>
            </a:r>
            <a:r>
              <a:rPr lang="en-US" sz="2400" b="1" dirty="0" smtClean="0"/>
              <a:t>D-</a:t>
            </a:r>
            <a:r>
              <a:rPr lang="en-US" sz="2400" b="1" dirty="0" err="1" smtClean="0"/>
              <a:t>glucopyranosyl</a:t>
            </a:r>
            <a:r>
              <a:rPr lang="en-US" sz="2400" b="1" dirty="0" smtClean="0"/>
              <a:t>-(1→2)-</a:t>
            </a:r>
            <a:r>
              <a:rPr lang="el-GR" sz="2400" b="1" dirty="0" smtClean="0"/>
              <a:t>β-</a:t>
            </a:r>
            <a:r>
              <a:rPr lang="en-US" sz="2400" b="1" dirty="0" smtClean="0"/>
              <a:t>D-</a:t>
            </a:r>
            <a:r>
              <a:rPr lang="en-US" sz="2400" b="1" dirty="0" err="1" smtClean="0"/>
              <a:t>fructofuranoside</a:t>
            </a:r>
            <a:endParaRPr lang="en-US" sz="2400" b="1" dirty="0"/>
          </a:p>
        </p:txBody>
      </p:sp>
      <p:sp>
        <p:nvSpPr>
          <p:cNvPr id="6" name="TextBox 5"/>
          <p:cNvSpPr txBox="1"/>
          <p:nvPr/>
        </p:nvSpPr>
        <p:spPr>
          <a:xfrm>
            <a:off x="6717030" y="3429000"/>
            <a:ext cx="4591050" cy="3785652"/>
          </a:xfrm>
          <a:prstGeom prst="rect">
            <a:avLst/>
          </a:prstGeom>
          <a:noFill/>
        </p:spPr>
        <p:txBody>
          <a:bodyPr wrap="square" rtlCol="0">
            <a:spAutoFit/>
          </a:bodyPr>
          <a:lstStyle/>
          <a:p>
            <a:pPr marL="285750" indent="-285750" algn="r" rtl="1">
              <a:buFont typeface="Wingdings" panose="05000000000000000000" pitchFamily="2" charset="2"/>
              <a:buChar char="ü"/>
            </a:pPr>
            <a:r>
              <a:rPr lang="fa-IR" sz="2400" b="1" dirty="0" smtClean="0"/>
              <a:t> منبع آن چغندر قند و نیشکر است</a:t>
            </a:r>
          </a:p>
          <a:p>
            <a:pPr marL="285750" indent="-285750" algn="r" rtl="1">
              <a:buFont typeface="Wingdings" panose="05000000000000000000" pitchFamily="2" charset="2"/>
              <a:buChar char="ü"/>
            </a:pPr>
            <a:r>
              <a:rPr lang="fa-IR" sz="2400" b="1" dirty="0" smtClean="0"/>
              <a:t>عیر احیا کننده</a:t>
            </a:r>
          </a:p>
          <a:p>
            <a:pPr marL="285750" indent="-285750" algn="r" rtl="1">
              <a:buFont typeface="Wingdings" panose="05000000000000000000" pitchFamily="2" charset="2"/>
              <a:buChar char="ü"/>
            </a:pPr>
            <a:r>
              <a:rPr lang="fa-IR" sz="2400" b="1" dirty="0"/>
              <a:t> </a:t>
            </a:r>
            <a:r>
              <a:rPr lang="fa-IR" sz="2400" b="1" dirty="0" smtClean="0"/>
              <a:t>در اثر هیدرولیز تولید قند اینورت می کند</a:t>
            </a:r>
          </a:p>
          <a:p>
            <a:pPr marL="285750" indent="-285750" algn="r" rtl="1">
              <a:buFont typeface="Wingdings" panose="05000000000000000000" pitchFamily="2" charset="2"/>
              <a:buChar char="ü"/>
            </a:pPr>
            <a:r>
              <a:rPr lang="fa-IR" sz="2400" b="1" dirty="0"/>
              <a:t> </a:t>
            </a:r>
            <a:r>
              <a:rPr lang="fa-IR" sz="2400" b="1" dirty="0" smtClean="0"/>
              <a:t>مبنای شیرینی تمامی قند هاست</a:t>
            </a:r>
          </a:p>
          <a:p>
            <a:pPr marL="285750" indent="-285750" algn="r" rtl="1">
              <a:buFont typeface="Wingdings" panose="05000000000000000000" pitchFamily="2" charset="2"/>
              <a:buChar char="ü"/>
            </a:pPr>
            <a:r>
              <a:rPr lang="fa-IR" sz="2400" b="1" dirty="0"/>
              <a:t> </a:t>
            </a:r>
            <a:r>
              <a:rPr lang="fa-IR" sz="2400" b="1" dirty="0" smtClean="0"/>
              <a:t>بین شیرین کنندگی و حلالیت رابطه مستقیم وجود دارد</a:t>
            </a:r>
          </a:p>
          <a:p>
            <a:pPr marL="285750" indent="-285750" algn="r" rtl="1">
              <a:buFont typeface="Wingdings" panose="05000000000000000000" pitchFamily="2" charset="2"/>
              <a:buChar char="ü"/>
            </a:pPr>
            <a:r>
              <a:rPr lang="fa-IR" sz="2400" b="1" dirty="0"/>
              <a:t> </a:t>
            </a:r>
            <a:r>
              <a:rPr lang="fa-IR" sz="2400" b="1" dirty="0" smtClean="0"/>
              <a:t>بین شیرینی و کریستاله شدن رابطه عکس وجود دارد</a:t>
            </a:r>
          </a:p>
          <a:p>
            <a:pPr algn="r" rtl="1"/>
            <a:endParaRPr lang="en-US" sz="2400" b="1" dirty="0"/>
          </a:p>
        </p:txBody>
      </p:sp>
    </p:spTree>
    <p:extLst>
      <p:ext uri="{BB962C8B-B14F-4D97-AF65-F5344CB8AC3E}">
        <p14:creationId xmlns:p14="http://schemas.microsoft.com/office/powerpoint/2010/main" val="1814114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1840" y="548640"/>
            <a:ext cx="4693920" cy="584775"/>
          </a:xfrm>
          <a:prstGeom prst="rect">
            <a:avLst/>
          </a:prstGeom>
          <a:noFill/>
        </p:spPr>
        <p:txBody>
          <a:bodyPr wrap="square" rtlCol="0">
            <a:spAutoFit/>
          </a:bodyPr>
          <a:lstStyle/>
          <a:p>
            <a:pPr algn="r" rtl="1"/>
            <a:r>
              <a:rPr lang="fa-IR" sz="3200" dirty="0" smtClean="0"/>
              <a:t>عسل</a:t>
            </a:r>
            <a:endParaRPr lang="en-US" sz="3200" dirty="0"/>
          </a:p>
        </p:txBody>
      </p:sp>
      <p:sp>
        <p:nvSpPr>
          <p:cNvPr id="3" name="TextBox 2"/>
          <p:cNvSpPr txBox="1"/>
          <p:nvPr/>
        </p:nvSpPr>
        <p:spPr>
          <a:xfrm>
            <a:off x="990600" y="335280"/>
            <a:ext cx="2788920" cy="646331"/>
          </a:xfrm>
          <a:prstGeom prst="rect">
            <a:avLst/>
          </a:prstGeom>
          <a:noFill/>
        </p:spPr>
        <p:txBody>
          <a:bodyPr wrap="square" rtlCol="0">
            <a:spAutoFit/>
          </a:bodyPr>
          <a:lstStyle/>
          <a:p>
            <a:r>
              <a:rPr lang="en-US" sz="3600" b="1" dirty="0" smtClean="0"/>
              <a:t>Honey</a:t>
            </a:r>
            <a:endParaRPr lang="en-US" sz="3600" b="1" dirty="0"/>
          </a:p>
        </p:txBody>
      </p:sp>
      <p:sp>
        <p:nvSpPr>
          <p:cNvPr id="4" name="Rectangle 3"/>
          <p:cNvSpPr/>
          <p:nvPr/>
        </p:nvSpPr>
        <p:spPr>
          <a:xfrm>
            <a:off x="502920" y="1515517"/>
            <a:ext cx="9966960" cy="923330"/>
          </a:xfrm>
          <a:prstGeom prst="rect">
            <a:avLst/>
          </a:prstGeom>
          <a:solidFill>
            <a:srgbClr val="FFFF00"/>
          </a:solidFill>
        </p:spPr>
        <p:txBody>
          <a:bodyPr wrap="square">
            <a:spAutoFit/>
          </a:bodyPr>
          <a:lstStyle/>
          <a:p>
            <a:r>
              <a:rPr lang="en-US" dirty="0" smtClean="0"/>
              <a:t>Honey's natural sugars are dehydrated, with added enzymes to modify and transform their chemical composition and </a:t>
            </a:r>
            <a:r>
              <a:rPr lang="en-US" dirty="0" err="1" smtClean="0"/>
              <a:t>pH.</a:t>
            </a:r>
            <a:r>
              <a:rPr lang="en-US" dirty="0" smtClean="0"/>
              <a:t> </a:t>
            </a:r>
            <a:r>
              <a:rPr lang="en-US" dirty="0" err="1" smtClean="0"/>
              <a:t>Invertases</a:t>
            </a:r>
            <a:r>
              <a:rPr lang="en-US" dirty="0" smtClean="0"/>
              <a:t> and digestive acids hydrolyze sucrose to give the </a:t>
            </a:r>
            <a:r>
              <a:rPr lang="en-US" dirty="0" err="1" smtClean="0"/>
              <a:t>monosaccharides</a:t>
            </a:r>
            <a:r>
              <a:rPr lang="en-US" dirty="0" smtClean="0"/>
              <a:t> glucose and fructose. </a:t>
            </a:r>
            <a:r>
              <a:rPr lang="en-US" dirty="0" err="1" smtClean="0"/>
              <a:t>Invertase</a:t>
            </a:r>
            <a:r>
              <a:rPr lang="en-US" dirty="0" smtClean="0"/>
              <a:t> is one of these enzymes synthesized by the body of the insect.</a:t>
            </a:r>
            <a:endParaRPr lang="en-US" dirty="0"/>
          </a:p>
        </p:txBody>
      </p:sp>
      <p:sp>
        <p:nvSpPr>
          <p:cNvPr id="5" name="Rectangle 4"/>
          <p:cNvSpPr/>
          <p:nvPr/>
        </p:nvSpPr>
        <p:spPr>
          <a:xfrm>
            <a:off x="502920" y="2597557"/>
            <a:ext cx="6096000" cy="1754326"/>
          </a:xfrm>
          <a:prstGeom prst="rect">
            <a:avLst/>
          </a:prstGeom>
          <a:solidFill>
            <a:schemeClr val="accent4">
              <a:lumMod val="20000"/>
              <a:lumOff val="80000"/>
            </a:schemeClr>
          </a:solidFill>
        </p:spPr>
        <p:txBody>
          <a:bodyPr>
            <a:spAutoFit/>
          </a:bodyPr>
          <a:lstStyle/>
          <a:p>
            <a:r>
              <a:rPr lang="en-US" dirty="0" smtClean="0"/>
              <a:t>Honey bees transform saccharides into honey by a process of regurgitation, a number of times, until it is partially digested. The bees do the regurgitation and digestion as a group. After the last regurgitation, the aqueous solution is still high in water, so the process continues by evaporation of much of the water and enzymatic transformation</a:t>
            </a:r>
            <a:endParaRPr lang="en-US" dirty="0"/>
          </a:p>
        </p:txBody>
      </p:sp>
      <p:sp>
        <p:nvSpPr>
          <p:cNvPr id="6" name="Rectangle 5"/>
          <p:cNvSpPr/>
          <p:nvPr/>
        </p:nvSpPr>
        <p:spPr>
          <a:xfrm>
            <a:off x="502920" y="4352836"/>
            <a:ext cx="6096000" cy="923330"/>
          </a:xfrm>
          <a:prstGeom prst="rect">
            <a:avLst/>
          </a:prstGeom>
        </p:spPr>
        <p:txBody>
          <a:bodyPr>
            <a:spAutoFit/>
          </a:bodyPr>
          <a:lstStyle/>
          <a:p>
            <a:r>
              <a:rPr lang="en-US" dirty="0" smtClean="0"/>
              <a:t>However, the nucleation of microscopic seed-crystals is greatest between 5 and 8 °C    Honey contains many kinds of </a:t>
            </a:r>
            <a:r>
              <a:rPr lang="en-US" dirty="0" smtClean="0">
                <a:hlinkClick r:id="rId2" action="ppaction://hlinkfile" tooltip="Acid"/>
              </a:rPr>
              <a:t>acids</a:t>
            </a:r>
            <a:r>
              <a:rPr lang="en-US" dirty="0" smtClean="0"/>
              <a:t>, both </a:t>
            </a:r>
            <a:r>
              <a:rPr lang="en-US" dirty="0" smtClean="0">
                <a:hlinkClick r:id="rId3" action="ppaction://hlinkfile" tooltip="Organic acid"/>
              </a:rPr>
              <a:t>organic</a:t>
            </a:r>
            <a:r>
              <a:rPr lang="en-US" dirty="0" smtClean="0"/>
              <a:t> and </a:t>
            </a:r>
            <a:r>
              <a:rPr lang="en-US" dirty="0" smtClean="0">
                <a:hlinkClick r:id="rId4" action="ppaction://hlinkfile" tooltip="Amino acid"/>
              </a:rPr>
              <a:t>amino</a:t>
            </a:r>
            <a:endParaRPr lang="en-US" dirty="0"/>
          </a:p>
        </p:txBody>
      </p:sp>
      <p:sp>
        <p:nvSpPr>
          <p:cNvPr id="7" name="Rectangle 6"/>
          <p:cNvSpPr/>
          <p:nvPr/>
        </p:nvSpPr>
        <p:spPr>
          <a:xfrm>
            <a:off x="472440" y="5276166"/>
            <a:ext cx="5958747" cy="646331"/>
          </a:xfrm>
          <a:prstGeom prst="rect">
            <a:avLst/>
          </a:prstGeom>
        </p:spPr>
        <p:txBody>
          <a:bodyPr wrap="none">
            <a:spAutoFit/>
          </a:bodyPr>
          <a:lstStyle/>
          <a:p>
            <a:r>
              <a:rPr lang="en-US" dirty="0" smtClean="0"/>
              <a:t>The average pH of honey is 3.9, but can range from 3.4 to 6.1.</a:t>
            </a:r>
          </a:p>
          <a:p>
            <a:r>
              <a:rPr lang="en-US" dirty="0" smtClean="0"/>
              <a:t>D= 1.4</a:t>
            </a:r>
            <a:endParaRPr lang="en-US" dirty="0"/>
          </a:p>
        </p:txBody>
      </p:sp>
    </p:spTree>
    <p:extLst>
      <p:ext uri="{BB962C8B-B14F-4D97-AF65-F5344CB8AC3E}">
        <p14:creationId xmlns:p14="http://schemas.microsoft.com/office/powerpoint/2010/main" val="3253836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defRPr/>
            </a:pPr>
            <a:r>
              <a:rPr lang="en-US" altLang="en-US" smtClean="0"/>
              <a:t>Ascorbic Acid (Vitamin C)</a:t>
            </a:r>
          </a:p>
        </p:txBody>
      </p:sp>
      <p:sp>
        <p:nvSpPr>
          <p:cNvPr id="46083" name="Rectangle 3"/>
          <p:cNvSpPr>
            <a:spLocks noGrp="1" noChangeArrowheads="1"/>
          </p:cNvSpPr>
          <p:nvPr>
            <p:ph type="body" idx="1"/>
          </p:nvPr>
        </p:nvSpPr>
        <p:spPr>
          <a:noFill/>
        </p:spPr>
        <p:txBody>
          <a:bodyPr/>
          <a:lstStyle/>
          <a:p>
            <a:pPr lvl="1"/>
            <a:r>
              <a:rPr lang="en-US" altLang="en-US" smtClean="0"/>
              <a:t>L-Ascorbic acid is very easily oxidized to L-dehydroascorbic acid. </a:t>
            </a:r>
          </a:p>
          <a:p>
            <a:pPr lvl="1"/>
            <a:r>
              <a:rPr lang="en-US" altLang="en-US" smtClean="0"/>
              <a:t>Both are physiologically active and are found in most body fluids.</a:t>
            </a: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619376"/>
            <a:ext cx="6553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4286148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4520" y="396240"/>
            <a:ext cx="6233160" cy="3170099"/>
          </a:xfrm>
          <a:prstGeom prst="rect">
            <a:avLst/>
          </a:prstGeom>
          <a:noFill/>
        </p:spPr>
        <p:txBody>
          <a:bodyPr wrap="square" rtlCol="0">
            <a:spAutoFit/>
          </a:bodyPr>
          <a:lstStyle/>
          <a:p>
            <a:pPr algn="r" rtl="1"/>
            <a:r>
              <a:rPr lang="fa-IR" sz="4000" dirty="0" smtClean="0"/>
              <a:t>قند اینورت</a:t>
            </a:r>
          </a:p>
          <a:p>
            <a:pPr algn="r" rtl="1"/>
            <a:r>
              <a:rPr lang="fa-IR" sz="4000" dirty="0" smtClean="0"/>
              <a:t>شیرین تر از ساکارز است</a:t>
            </a:r>
          </a:p>
          <a:p>
            <a:pPr algn="r" rtl="1"/>
            <a:r>
              <a:rPr lang="fa-IR" sz="4000" dirty="0" smtClean="0"/>
              <a:t>کاهش فعالیت آبی</a:t>
            </a:r>
          </a:p>
          <a:p>
            <a:pPr algn="r" rtl="1"/>
            <a:r>
              <a:rPr lang="fa-IR" sz="4000" dirty="0" smtClean="0"/>
              <a:t>واکنش رنگ ساز بهتر</a:t>
            </a:r>
          </a:p>
          <a:p>
            <a:pPr algn="r" rtl="1"/>
            <a:endParaRPr lang="en-US" sz="4000" dirty="0"/>
          </a:p>
        </p:txBody>
      </p:sp>
    </p:spTree>
    <p:extLst>
      <p:ext uri="{BB962C8B-B14F-4D97-AF65-F5344CB8AC3E}">
        <p14:creationId xmlns:p14="http://schemas.microsoft.com/office/powerpoint/2010/main" val="98701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38201"/>
            <a:ext cx="8138160" cy="4524315"/>
          </a:xfrm>
          <a:prstGeom prst="rect">
            <a:avLst/>
          </a:prstGeom>
        </p:spPr>
        <p:txBody>
          <a:bodyPr wrap="square">
            <a:spAutoFit/>
          </a:bodyPr>
          <a:lstStyle/>
          <a:p>
            <a:pPr algn="r" rtl="1"/>
            <a:r>
              <a:rPr lang="fa-IR" sz="3200" dirty="0" smtClean="0"/>
              <a:t>رنگ عسل اقاقیا، سفید روشن مانند آب است</a:t>
            </a:r>
          </a:p>
          <a:p>
            <a:pPr algn="r" rtl="1"/>
            <a:r>
              <a:rPr lang="fa-IR" sz="3200" dirty="0" smtClean="0"/>
              <a:t> رنگ عسل افرا، لیمویی رنگ</a:t>
            </a:r>
          </a:p>
          <a:p>
            <a:pPr algn="r" rtl="1"/>
            <a:r>
              <a:rPr lang="fa-IR" sz="3200" dirty="0" smtClean="0"/>
              <a:t> رنگ عسل اسپرس، زرد طلایی</a:t>
            </a:r>
          </a:p>
          <a:p>
            <a:pPr algn="r" rtl="1"/>
            <a:r>
              <a:rPr lang="fa-IR" sz="3200" dirty="0" smtClean="0"/>
              <a:t> رنگ عسل انواع میوه‌ها، زرد متمایل به قهوه‌ای</a:t>
            </a:r>
          </a:p>
          <a:p>
            <a:pPr algn="r" rtl="1"/>
            <a:r>
              <a:rPr lang="fa-IR" sz="3200" dirty="0" smtClean="0"/>
              <a:t> رنگ عسل شبدر سرخ، زرد تمایل به قرمز</a:t>
            </a:r>
          </a:p>
          <a:p>
            <a:pPr algn="r" rtl="1"/>
            <a:r>
              <a:rPr lang="fa-IR" sz="3200" dirty="0" smtClean="0"/>
              <a:t> رنگ عسل زیرفون، زرد متمایل به سبز</a:t>
            </a:r>
          </a:p>
          <a:p>
            <a:pPr algn="r" rtl="1"/>
            <a:r>
              <a:rPr lang="fa-IR" sz="3200" dirty="0" smtClean="0"/>
              <a:t> رنگ عسل گل قاصد، زرد تیره</a:t>
            </a:r>
          </a:p>
          <a:p>
            <a:pPr algn="r" rtl="1"/>
            <a:r>
              <a:rPr lang="fa-IR" sz="3200" dirty="0" smtClean="0"/>
              <a:t> رنگ عسل نارون، قهوه‌ای</a:t>
            </a:r>
          </a:p>
          <a:p>
            <a:pPr algn="r" rtl="1"/>
            <a:r>
              <a:rPr lang="fa-IR" sz="3200" dirty="0" smtClean="0"/>
              <a:t> رنگ عسل صنوبرو زبان گنجشک، سبز تیره تا سیاه</a:t>
            </a:r>
            <a:endParaRPr lang="fa-IR" sz="3200" dirty="0"/>
          </a:p>
        </p:txBody>
      </p:sp>
    </p:spTree>
    <p:extLst>
      <p:ext uri="{BB962C8B-B14F-4D97-AF65-F5344CB8AC3E}">
        <p14:creationId xmlns:p14="http://schemas.microsoft.com/office/powerpoint/2010/main" val="197652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39059"/>
            <a:ext cx="6096000" cy="3416320"/>
          </a:xfrm>
          <a:prstGeom prst="rect">
            <a:avLst/>
          </a:prstGeom>
        </p:spPr>
        <p:txBody>
          <a:bodyPr>
            <a:spAutoFit/>
          </a:bodyPr>
          <a:lstStyle/>
          <a:p>
            <a:r>
              <a:rPr lang="en-US" sz="2400" b="1" dirty="0" smtClean="0"/>
              <a:t>Typical honey analysis:[46]</a:t>
            </a:r>
          </a:p>
          <a:p>
            <a:r>
              <a:rPr lang="en-US" sz="2400" b="1" dirty="0" smtClean="0"/>
              <a:t> Fructose: 38.2%</a:t>
            </a:r>
          </a:p>
          <a:p>
            <a:r>
              <a:rPr lang="en-US" sz="2400" b="1" dirty="0" smtClean="0"/>
              <a:t> Glucose: 31.3%</a:t>
            </a:r>
          </a:p>
          <a:p>
            <a:r>
              <a:rPr lang="en-US" sz="2400" b="1" dirty="0" smtClean="0"/>
              <a:t> Maltose: 7.1%</a:t>
            </a:r>
          </a:p>
          <a:p>
            <a:r>
              <a:rPr lang="en-US" sz="2400" b="1" dirty="0" smtClean="0"/>
              <a:t> Sucrose: 1.3%</a:t>
            </a:r>
          </a:p>
          <a:p>
            <a:r>
              <a:rPr lang="en-US" sz="2400" b="1" dirty="0" smtClean="0"/>
              <a:t> Water: 17.2%</a:t>
            </a:r>
          </a:p>
          <a:p>
            <a:r>
              <a:rPr lang="en-US" sz="2400" b="1" dirty="0" smtClean="0"/>
              <a:t> Higher sugars: 1.5%</a:t>
            </a:r>
          </a:p>
          <a:p>
            <a:r>
              <a:rPr lang="en-US" sz="2400" b="1" dirty="0" smtClean="0"/>
              <a:t> Ash: 0.2%</a:t>
            </a:r>
          </a:p>
          <a:p>
            <a:r>
              <a:rPr lang="en-US" sz="2400" b="1" dirty="0" smtClean="0"/>
              <a:t> Other/undetermined: 3.2%</a:t>
            </a:r>
            <a:endParaRPr lang="en-US" sz="2400" b="1" dirty="0"/>
          </a:p>
        </p:txBody>
      </p:sp>
    </p:spTree>
    <p:extLst>
      <p:ext uri="{BB962C8B-B14F-4D97-AF65-F5344CB8AC3E}">
        <p14:creationId xmlns:p14="http://schemas.microsoft.com/office/powerpoint/2010/main" val="284626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152400"/>
            <a:ext cx="7772400" cy="381000"/>
          </a:xfrm>
        </p:spPr>
        <p:txBody>
          <a:bodyPr>
            <a:normAutofit fontScale="90000"/>
          </a:bodyPr>
          <a:lstStyle/>
          <a:p>
            <a:r>
              <a:rPr lang="en-US" sz="2800"/>
              <a:t>Lactose</a:t>
            </a:r>
          </a:p>
        </p:txBody>
      </p:sp>
      <p:sp>
        <p:nvSpPr>
          <p:cNvPr id="8195" name="Rectangle 3"/>
          <p:cNvSpPr>
            <a:spLocks noGrp="1" noChangeArrowheads="1"/>
          </p:cNvSpPr>
          <p:nvPr>
            <p:ph type="body" idx="1"/>
          </p:nvPr>
        </p:nvSpPr>
        <p:spPr>
          <a:xfrm>
            <a:off x="2209800" y="609600"/>
            <a:ext cx="7772400" cy="1219200"/>
          </a:xfrm>
        </p:spPr>
        <p:txBody>
          <a:bodyPr/>
          <a:lstStyle/>
          <a:p>
            <a:pPr>
              <a:lnSpc>
                <a:spcPct val="90000"/>
              </a:lnSpc>
            </a:pPr>
            <a:r>
              <a:rPr lang="en-US" sz="2400" b="1"/>
              <a:t>Lactose</a:t>
            </a:r>
            <a:r>
              <a:rPr lang="en-US" sz="2400"/>
              <a:t> (milk sugar) consists of one glucose molecule and one galactose molecule linked by a </a:t>
            </a:r>
            <a:r>
              <a:rPr lang="en-US" sz="2400">
                <a:sym typeface="Symbol" panose="05050102010706020507" pitchFamily="18" charset="2"/>
              </a:rPr>
              <a:t>-1,4 glycosidic bond</a:t>
            </a:r>
          </a:p>
          <a:p>
            <a:pPr>
              <a:lnSpc>
                <a:spcPct val="90000"/>
              </a:lnSpc>
            </a:pPr>
            <a:r>
              <a:rPr lang="en-US" sz="2400">
                <a:sym typeface="Symbol" panose="05050102010706020507" pitchFamily="18" charset="2"/>
              </a:rPr>
              <a:t>It comes from milk products (about 4-5% of cow’s milk)</a:t>
            </a:r>
            <a:endParaRPr lang="en-US" sz="2400"/>
          </a:p>
        </p:txBody>
      </p:sp>
      <p:sp>
        <p:nvSpPr>
          <p:cNvPr id="8197" name="Rectangle 5"/>
          <p:cNvSpPr>
            <a:spLocks noChangeArrowheads="1"/>
          </p:cNvSpPr>
          <p:nvPr/>
        </p:nvSpPr>
        <p:spPr bwMode="auto">
          <a:xfrm>
            <a:off x="1568116" y="2843463"/>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FontTx/>
              <a:buChar char="•"/>
            </a:pPr>
            <a:r>
              <a:rPr lang="en-US" dirty="0" smtClean="0"/>
              <a:t>lactose </a:t>
            </a:r>
            <a:r>
              <a:rPr lang="en-US" dirty="0"/>
              <a:t>is a reducing sugar</a:t>
            </a:r>
          </a:p>
        </p:txBody>
      </p:sp>
      <p:pic>
        <p:nvPicPr>
          <p:cNvPr id="8198" name="Picture 6" descr="16-un07.jpg                                                    00032937Platinum_IPL                   BA1A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76" y="1844676"/>
            <a:ext cx="6270625" cy="501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559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7">
                                            <p:txEl>
                                              <p:pRg st="0" end="0"/>
                                            </p:txEl>
                                          </p:spTgt>
                                        </p:tgtEl>
                                        <p:attrNameLst>
                                          <p:attrName>style.visibility</p:attrName>
                                        </p:attrNameLst>
                                      </p:cBhvr>
                                      <p:to>
                                        <p:strVal val="visible"/>
                                      </p:to>
                                    </p:set>
                                    <p:animEffect transition="in" filter="dissolve">
                                      <p:cBhvr>
                                        <p:cTn id="17"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7772400" cy="381000"/>
          </a:xfrm>
        </p:spPr>
        <p:txBody>
          <a:bodyPr>
            <a:normAutofit fontScale="90000"/>
          </a:bodyPr>
          <a:lstStyle/>
          <a:p>
            <a:r>
              <a:rPr lang="en-US" sz="2800"/>
              <a:t>Hydrolysis of Lactose</a:t>
            </a:r>
          </a:p>
        </p:txBody>
      </p:sp>
      <p:sp>
        <p:nvSpPr>
          <p:cNvPr id="9219" name="Rectangle 3"/>
          <p:cNvSpPr>
            <a:spLocks noGrp="1" noChangeArrowheads="1"/>
          </p:cNvSpPr>
          <p:nvPr>
            <p:ph type="body" idx="1"/>
          </p:nvPr>
        </p:nvSpPr>
        <p:spPr>
          <a:xfrm>
            <a:off x="2209800" y="533400"/>
            <a:ext cx="7772400" cy="2209800"/>
          </a:xfrm>
        </p:spPr>
        <p:txBody>
          <a:bodyPr>
            <a:normAutofit lnSpcReduction="10000"/>
          </a:bodyPr>
          <a:lstStyle/>
          <a:p>
            <a:pPr>
              <a:lnSpc>
                <a:spcPct val="90000"/>
              </a:lnSpc>
            </a:pPr>
            <a:r>
              <a:rPr lang="en-US" sz="2400"/>
              <a:t>Some people don’t produce enough lactase, the enzyme that hydrolyzes lactose, and so can’t digest lactose</a:t>
            </a:r>
          </a:p>
          <a:p>
            <a:pPr>
              <a:lnSpc>
                <a:spcPct val="90000"/>
              </a:lnSpc>
            </a:pPr>
            <a:r>
              <a:rPr lang="en-US" sz="2400"/>
              <a:t>Many adults become lactose intolerant, and develop abdominal cramps, nausea and diarrhea</a:t>
            </a:r>
          </a:p>
          <a:p>
            <a:pPr>
              <a:lnSpc>
                <a:spcPct val="90000"/>
              </a:lnSpc>
            </a:pPr>
            <a:r>
              <a:rPr lang="en-US" sz="2400"/>
              <a:t>Lactase can be added to milk products (or taken as a supplement) to combat this problem</a:t>
            </a:r>
          </a:p>
        </p:txBody>
      </p:sp>
      <p:pic>
        <p:nvPicPr>
          <p:cNvPr id="9222" name="Picture 6" descr=" 16-03.jpg                                                      00032937Platinum_IPL                   BA1A60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6" y="2743201"/>
            <a:ext cx="7724775" cy="410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365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24" y="916379"/>
            <a:ext cx="12153151" cy="5025241"/>
          </a:xfrm>
          <a:prstGeom prst="rect">
            <a:avLst/>
          </a:prstGeom>
        </p:spPr>
      </p:pic>
    </p:spTree>
    <p:extLst>
      <p:ext uri="{BB962C8B-B14F-4D97-AF65-F5344CB8AC3E}">
        <p14:creationId xmlns:p14="http://schemas.microsoft.com/office/powerpoint/2010/main" val="377050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644" y="0"/>
            <a:ext cx="9508951" cy="6763771"/>
          </a:xfrm>
          <a:prstGeom prst="rect">
            <a:avLst/>
          </a:prstGeom>
        </p:spPr>
      </p:pic>
      <p:sp>
        <p:nvSpPr>
          <p:cNvPr id="3" name="TextBox 2"/>
          <p:cNvSpPr txBox="1"/>
          <p:nvPr/>
        </p:nvSpPr>
        <p:spPr>
          <a:xfrm>
            <a:off x="8855242" y="806116"/>
            <a:ext cx="3007895" cy="1477328"/>
          </a:xfrm>
          <a:prstGeom prst="rect">
            <a:avLst/>
          </a:prstGeom>
          <a:noFill/>
        </p:spPr>
        <p:txBody>
          <a:bodyPr wrap="square" rtlCol="0">
            <a:spAutoFit/>
          </a:bodyPr>
          <a:lstStyle/>
          <a:p>
            <a:r>
              <a:rPr lang="fa-IR" dirty="0" smtClean="0"/>
              <a:t>کریستال درشت و خشن(منشوری شکل) وجود مقادیر بالا در بستنی و شیر باعث پدیده شنی شدن می گردد.</a:t>
            </a:r>
          </a:p>
          <a:p>
            <a:r>
              <a:rPr lang="fa-IR" dirty="0" smtClean="0"/>
              <a:t>زمانی رخ می دهد که سرد شدن محلول اشباع لاکتوز آهسته باشد</a:t>
            </a:r>
            <a:endParaRPr lang="en-US" dirty="0"/>
          </a:p>
        </p:txBody>
      </p:sp>
    </p:spTree>
    <p:extLst>
      <p:ext uri="{BB962C8B-B14F-4D97-AF65-F5344CB8AC3E}">
        <p14:creationId xmlns:p14="http://schemas.microsoft.com/office/powerpoint/2010/main" val="273967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84" y="-451988"/>
            <a:ext cx="8390251" cy="5596291"/>
          </a:xfrm>
          <a:prstGeom prst="rect">
            <a:avLst/>
          </a:prstGeom>
        </p:spPr>
      </p:pic>
    </p:spTree>
    <p:extLst>
      <p:ext uri="{BB962C8B-B14F-4D97-AF65-F5344CB8AC3E}">
        <p14:creationId xmlns:p14="http://schemas.microsoft.com/office/powerpoint/2010/main" val="360678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666" y="0"/>
            <a:ext cx="7627500" cy="6649561"/>
          </a:xfrm>
          <a:prstGeom prst="rect">
            <a:avLst/>
          </a:prstGeom>
        </p:spPr>
      </p:pic>
      <p:sp>
        <p:nvSpPr>
          <p:cNvPr id="3" name="TextBox 2"/>
          <p:cNvSpPr txBox="1"/>
          <p:nvPr/>
        </p:nvSpPr>
        <p:spPr>
          <a:xfrm>
            <a:off x="7991605" y="501041"/>
            <a:ext cx="3169085" cy="646331"/>
          </a:xfrm>
          <a:prstGeom prst="rect">
            <a:avLst/>
          </a:prstGeom>
          <a:noFill/>
        </p:spPr>
        <p:txBody>
          <a:bodyPr wrap="square" rtlCol="0">
            <a:spAutoFit/>
          </a:bodyPr>
          <a:lstStyle/>
          <a:p>
            <a:r>
              <a:rPr lang="fa-IR" dirty="0" smtClean="0"/>
              <a:t>لاکتوز آمورف</a:t>
            </a:r>
          </a:p>
          <a:p>
            <a:r>
              <a:rPr lang="fa-IR" dirty="0" smtClean="0"/>
              <a:t>64% بتا 36% آلفا</a:t>
            </a:r>
            <a:endParaRPr lang="en-US" dirty="0"/>
          </a:p>
        </p:txBody>
      </p:sp>
      <p:sp>
        <p:nvSpPr>
          <p:cNvPr id="4" name="Oval 3"/>
          <p:cNvSpPr/>
          <p:nvPr/>
        </p:nvSpPr>
        <p:spPr>
          <a:xfrm>
            <a:off x="4334005" y="5536504"/>
            <a:ext cx="1853853" cy="5260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32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81200" y="704850"/>
            <a:ext cx="8229600" cy="742950"/>
          </a:xfrm>
        </p:spPr>
        <p:txBody>
          <a:bodyPr/>
          <a:lstStyle/>
          <a:p>
            <a:pPr algn="ctr" eaLnBrk="1" hangingPunct="1"/>
            <a:r>
              <a:rPr lang="en-US" sz="2800" b="1">
                <a:ea typeface="ＭＳ Ｐゴシック" panose="020B0600070205080204" pitchFamily="34" charset="-128"/>
              </a:rPr>
              <a:t>Sweeteners</a:t>
            </a:r>
          </a:p>
        </p:txBody>
      </p:sp>
      <p:sp>
        <p:nvSpPr>
          <p:cNvPr id="94211" name="Rectangle 3"/>
          <p:cNvSpPr>
            <a:spLocks noGrp="1" noChangeArrowheads="1"/>
          </p:cNvSpPr>
          <p:nvPr>
            <p:ph type="body" idx="1"/>
          </p:nvPr>
        </p:nvSpPr>
        <p:spPr>
          <a:xfrm>
            <a:off x="2438400" y="1600201"/>
            <a:ext cx="3733800" cy="4608513"/>
          </a:xfrm>
        </p:spPr>
        <p:txBody>
          <a:bodyPr/>
          <a:lstStyle/>
          <a:p>
            <a:pPr eaLnBrk="1" hangingPunct="1">
              <a:buFont typeface="Wingdings" panose="05000000000000000000" pitchFamily="2" charset="2"/>
              <a:buNone/>
            </a:pPr>
            <a:r>
              <a:rPr lang="en-US" smtClean="0">
                <a:ea typeface="ＭＳ Ｐゴシック" panose="020B0600070205080204" pitchFamily="34" charset="-128"/>
              </a:rPr>
              <a:t>Sugars and artificial</a:t>
            </a:r>
          </a:p>
          <a:p>
            <a:pPr eaLnBrk="1" hangingPunct="1">
              <a:spcBef>
                <a:spcPct val="0"/>
              </a:spcBef>
              <a:buFont typeface="Wingdings" panose="05000000000000000000" pitchFamily="2" charset="2"/>
              <a:buNone/>
            </a:pPr>
            <a:r>
              <a:rPr lang="en-US" smtClean="0">
                <a:ea typeface="ＭＳ Ｐゴシック" panose="020B0600070205080204" pitchFamily="34" charset="-128"/>
              </a:rPr>
              <a:t>sweeteners</a:t>
            </a:r>
          </a:p>
          <a:p>
            <a:pPr eaLnBrk="1" hangingPunct="1"/>
            <a:r>
              <a:rPr lang="en-US" smtClean="0">
                <a:ea typeface="ＭＳ Ｐゴシック" panose="020B0600070205080204" pitchFamily="34" charset="-128"/>
              </a:rPr>
              <a:t>differ in sweetness.</a:t>
            </a:r>
          </a:p>
          <a:p>
            <a:pPr eaLnBrk="1" hangingPunct="1"/>
            <a:r>
              <a:rPr lang="en-US" smtClean="0">
                <a:ea typeface="ＭＳ Ｐゴシック" panose="020B0600070205080204" pitchFamily="34" charset="-128"/>
              </a:rPr>
              <a:t>are compared to sucrose (table sugar), which is assigned a value of 100.</a:t>
            </a:r>
          </a:p>
        </p:txBody>
      </p:sp>
      <p:pic>
        <p:nvPicPr>
          <p:cNvPr id="942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126" y="1676401"/>
            <a:ext cx="35464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29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r>
              <a:rPr lang="en-US" altLang="en-US" sz="3200" dirty="0"/>
              <a:t>Reduction to </a:t>
            </a:r>
            <a:r>
              <a:rPr lang="en-US" altLang="en-US" sz="3200" dirty="0" err="1"/>
              <a:t>Alditols</a:t>
            </a:r>
            <a:r>
              <a:rPr lang="en-US" altLang="en-US" sz="3200" dirty="0"/>
              <a:t>, aldehyde </a:t>
            </a:r>
            <a:r>
              <a:rPr lang="en-US" altLang="en-US" sz="3200" dirty="0">
                <a:sym typeface="Wingdings" pitchFamily="2" charset="2"/>
              </a:rPr>
              <a:t> alcohol</a:t>
            </a:r>
            <a:endParaRPr lang="en-US" altLang="en-US" sz="3200" dirty="0"/>
          </a:p>
        </p:txBody>
      </p:sp>
      <p:sp>
        <p:nvSpPr>
          <p:cNvPr id="56323" name="Rectangle 3"/>
          <p:cNvSpPr>
            <a:spLocks noGrp="1" noChangeArrowheads="1"/>
          </p:cNvSpPr>
          <p:nvPr>
            <p:ph type="body" idx="1"/>
          </p:nvPr>
        </p:nvSpPr>
        <p:spPr>
          <a:noFill/>
        </p:spPr>
        <p:txBody>
          <a:bodyPr/>
          <a:lstStyle/>
          <a:p>
            <a:r>
              <a:rPr lang="en-US" altLang="en-US" smtClean="0"/>
              <a:t>The carbonyl group of a monosaccharide can be reduced to an hydroxyl group by a variety of reducing agents, including </a:t>
            </a:r>
            <a:r>
              <a:rPr lang="en-US" altLang="en-US" smtClean="0">
                <a:solidFill>
                  <a:srgbClr val="FF0000"/>
                </a:solidFill>
              </a:rPr>
              <a:t>NaBH</a:t>
            </a:r>
            <a:r>
              <a:rPr lang="en-US" altLang="en-US" baseline="-25000" smtClean="0">
                <a:solidFill>
                  <a:srgbClr val="FF0000"/>
                </a:solidFill>
              </a:rPr>
              <a:t>4</a:t>
            </a:r>
            <a:r>
              <a:rPr lang="en-US" altLang="en-US" smtClean="0">
                <a:solidFill>
                  <a:srgbClr val="FF0000"/>
                </a:solidFill>
              </a:rPr>
              <a:t> and H</a:t>
            </a:r>
            <a:r>
              <a:rPr lang="en-US" altLang="en-US" baseline="-25000" smtClean="0">
                <a:solidFill>
                  <a:srgbClr val="FF0000"/>
                </a:solidFill>
              </a:rPr>
              <a:t>2</a:t>
            </a:r>
            <a:r>
              <a:rPr lang="en-US" altLang="en-US" smtClean="0">
                <a:solidFill>
                  <a:srgbClr val="FF0000"/>
                </a:solidFill>
              </a:rPr>
              <a:t>/M</a:t>
            </a:r>
            <a:r>
              <a:rPr lang="en-US" altLang="en-US" smtClean="0"/>
              <a:t>.</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14994"/>
            <a:ext cx="8077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5" name="TextBox 4"/>
          <p:cNvSpPr txBox="1">
            <a:spLocks noChangeArrowheads="1"/>
          </p:cNvSpPr>
          <p:nvPr/>
        </p:nvSpPr>
        <p:spPr bwMode="auto">
          <a:xfrm>
            <a:off x="8991600" y="5486401"/>
            <a:ext cx="137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2"/>
                </a:solidFill>
                <a:latin typeface="Helvetica" panose="020B0604020202020204" pitchFamily="34" charset="0"/>
              </a:defRPr>
            </a:lvl1pPr>
            <a:lvl2pPr marL="742950" indent="-285750">
              <a:defRPr sz="2400" b="1">
                <a:solidFill>
                  <a:schemeClr val="tx2"/>
                </a:solidFill>
                <a:latin typeface="Helvetica" panose="020B0604020202020204" pitchFamily="34" charset="0"/>
              </a:defRPr>
            </a:lvl2pPr>
            <a:lvl3pPr marL="1143000" indent="-228600">
              <a:defRPr sz="2400" b="1">
                <a:solidFill>
                  <a:schemeClr val="tx2"/>
                </a:solidFill>
                <a:latin typeface="Helvetica" panose="020B0604020202020204" pitchFamily="34" charset="0"/>
              </a:defRPr>
            </a:lvl3pPr>
            <a:lvl4pPr marL="1600200" indent="-228600">
              <a:defRPr sz="2400" b="1">
                <a:solidFill>
                  <a:schemeClr val="tx2"/>
                </a:solidFill>
                <a:latin typeface="Helvetica" panose="020B0604020202020204" pitchFamily="34" charset="0"/>
              </a:defRPr>
            </a:lvl4pPr>
            <a:lvl5pPr marL="2057400" indent="-228600">
              <a:defRPr sz="2400" b="1">
                <a:solidFill>
                  <a:schemeClr val="tx2"/>
                </a:solidFill>
                <a:latin typeface="Helvetica" panose="020B0604020202020204" pitchFamily="34" charset="0"/>
              </a:defRPr>
            </a:lvl5pPr>
            <a:lvl6pPr marL="2514600" indent="-228600" eaLnBrk="0" fontAlgn="base" hangingPunct="0">
              <a:spcBef>
                <a:spcPct val="0"/>
              </a:spcBef>
              <a:spcAft>
                <a:spcPct val="0"/>
              </a:spcAft>
              <a:defRPr sz="2400" b="1">
                <a:solidFill>
                  <a:schemeClr val="tx2"/>
                </a:solidFill>
                <a:latin typeface="Helvetica" panose="020B0604020202020204" pitchFamily="34" charset="0"/>
              </a:defRPr>
            </a:lvl6pPr>
            <a:lvl7pPr marL="2971800" indent="-228600" eaLnBrk="0" fontAlgn="base" hangingPunct="0">
              <a:spcBef>
                <a:spcPct val="0"/>
              </a:spcBef>
              <a:spcAft>
                <a:spcPct val="0"/>
              </a:spcAft>
              <a:defRPr sz="2400" b="1">
                <a:solidFill>
                  <a:schemeClr val="tx2"/>
                </a:solidFill>
                <a:latin typeface="Helvetica" panose="020B0604020202020204" pitchFamily="34" charset="0"/>
              </a:defRPr>
            </a:lvl7pPr>
            <a:lvl8pPr marL="3429000" indent="-228600" eaLnBrk="0" fontAlgn="base" hangingPunct="0">
              <a:spcBef>
                <a:spcPct val="0"/>
              </a:spcBef>
              <a:spcAft>
                <a:spcPct val="0"/>
              </a:spcAft>
              <a:defRPr sz="2400" b="1">
                <a:solidFill>
                  <a:schemeClr val="tx2"/>
                </a:solidFill>
                <a:latin typeface="Helvetica" panose="020B0604020202020204" pitchFamily="34" charset="0"/>
              </a:defRPr>
            </a:lvl8pPr>
            <a:lvl9pPr marL="3886200" indent="-228600" eaLnBrk="0" fontAlgn="base" hangingPunct="0">
              <a:spcBef>
                <a:spcPct val="0"/>
              </a:spcBef>
              <a:spcAft>
                <a:spcPct val="0"/>
              </a:spcAft>
              <a:defRPr sz="2400" b="1">
                <a:solidFill>
                  <a:schemeClr val="tx2"/>
                </a:solidFill>
                <a:latin typeface="Helvetica" panose="020B0604020202020204" pitchFamily="34" charset="0"/>
              </a:defRPr>
            </a:lvl9pPr>
          </a:lstStyle>
          <a:p>
            <a:r>
              <a:rPr lang="en-US"/>
              <a:t>An alditol</a:t>
            </a:r>
          </a:p>
        </p:txBody>
      </p:sp>
    </p:spTree>
    <p:extLst>
      <p:ext uri="{BB962C8B-B14F-4D97-AF65-F5344CB8AC3E}">
        <p14:creationId xmlns:p14="http://schemas.microsoft.com/office/powerpoint/2010/main" val="226207779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a:t>NON-NUTRITIVE SWEETENERS	</a:t>
            </a:r>
          </a:p>
        </p:txBody>
      </p:sp>
      <p:sp>
        <p:nvSpPr>
          <p:cNvPr id="15363" name="Rectangle 3"/>
          <p:cNvSpPr>
            <a:spLocks noGrp="1" noChangeArrowheads="1"/>
          </p:cNvSpPr>
          <p:nvPr>
            <p:ph type="body" idx="1"/>
          </p:nvPr>
        </p:nvSpPr>
        <p:spPr/>
        <p:txBody>
          <a:bodyPr/>
          <a:lstStyle/>
          <a:p>
            <a:r>
              <a:rPr lang="en-US" sz="4400"/>
              <a:t>Saccharin</a:t>
            </a:r>
          </a:p>
          <a:p>
            <a:r>
              <a:rPr lang="en-US" sz="4400"/>
              <a:t>Aspartame</a:t>
            </a:r>
          </a:p>
          <a:p>
            <a:r>
              <a:rPr lang="en-US" sz="4400"/>
              <a:t>Acesulfame-K</a:t>
            </a:r>
          </a:p>
          <a:p>
            <a:r>
              <a:rPr lang="en-US" sz="4400"/>
              <a:t>Sucralose</a:t>
            </a:r>
          </a:p>
        </p:txBody>
      </p:sp>
    </p:spTree>
    <p:extLst>
      <p:ext uri="{BB962C8B-B14F-4D97-AF65-F5344CB8AC3E}">
        <p14:creationId xmlns:p14="http://schemas.microsoft.com/office/powerpoint/2010/main" val="192700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SAFETY OF NON-NUTRITIVE SWEETENERS</a:t>
            </a:r>
          </a:p>
        </p:txBody>
      </p:sp>
      <p:sp>
        <p:nvSpPr>
          <p:cNvPr id="17411" name="Rectangle 3"/>
          <p:cNvSpPr>
            <a:spLocks noGrp="1" noChangeArrowheads="1"/>
          </p:cNvSpPr>
          <p:nvPr>
            <p:ph type="body" idx="1"/>
          </p:nvPr>
        </p:nvSpPr>
        <p:spPr/>
        <p:txBody>
          <a:bodyPr/>
          <a:lstStyle/>
          <a:p>
            <a:r>
              <a:rPr lang="en-US"/>
              <a:t>Can be used by pregnant women (saccharin not best choice)</a:t>
            </a:r>
          </a:p>
          <a:p>
            <a:r>
              <a:rPr lang="en-US"/>
              <a:t>ADI (acceptable daily intake) - amount that can be safely consumed over lifetime</a:t>
            </a:r>
          </a:p>
          <a:p>
            <a:pPr lvl="1"/>
            <a:r>
              <a:rPr lang="en-US"/>
              <a:t>Aspartame - ADI = 50 mg/kg</a:t>
            </a:r>
          </a:p>
          <a:p>
            <a:pPr lvl="1"/>
            <a:r>
              <a:rPr lang="en-US"/>
              <a:t>Acesulfame K -  ADI = 15 mg/kg</a:t>
            </a:r>
          </a:p>
          <a:p>
            <a:pPr lvl="1"/>
            <a:r>
              <a:rPr lang="en-US"/>
              <a:t>Saccharin - limit to 500 mg children and 1000 mg adults</a:t>
            </a:r>
          </a:p>
          <a:p>
            <a:endParaRPr lang="en-US"/>
          </a:p>
        </p:txBody>
      </p:sp>
    </p:spTree>
    <p:extLst>
      <p:ext uri="{BB962C8B-B14F-4D97-AF65-F5344CB8AC3E}">
        <p14:creationId xmlns:p14="http://schemas.microsoft.com/office/powerpoint/2010/main" val="277458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USE OF NON-NUTRITIVE SWEETNERS IN COOKING</a:t>
            </a:r>
          </a:p>
        </p:txBody>
      </p:sp>
      <p:sp>
        <p:nvSpPr>
          <p:cNvPr id="18435" name="Rectangle 3"/>
          <p:cNvSpPr>
            <a:spLocks noGrp="1" noChangeArrowheads="1"/>
          </p:cNvSpPr>
          <p:nvPr>
            <p:ph type="body" idx="1"/>
          </p:nvPr>
        </p:nvSpPr>
        <p:spPr/>
        <p:txBody>
          <a:bodyPr>
            <a:normAutofit lnSpcReduction="10000"/>
          </a:bodyPr>
          <a:lstStyle/>
          <a:p>
            <a:endParaRPr lang="en-US"/>
          </a:p>
          <a:p>
            <a:r>
              <a:rPr lang="en-US" sz="4000"/>
              <a:t>Best in beverages,</a:t>
            </a:r>
          </a:p>
          <a:p>
            <a:pPr>
              <a:buFont typeface="Monotype Sorts" pitchFamily="2" charset="2"/>
              <a:buNone/>
            </a:pPr>
            <a:r>
              <a:rPr lang="en-US" sz="4000"/>
              <a:t>	pudding, salad dressings, sauces, pies and frozen desserts</a:t>
            </a:r>
          </a:p>
          <a:p>
            <a:r>
              <a:rPr lang="en-US" sz="4000"/>
              <a:t>For most baked goods,</a:t>
            </a:r>
          </a:p>
          <a:p>
            <a:pPr>
              <a:buFont typeface="Monotype Sorts" pitchFamily="2" charset="2"/>
              <a:buNone/>
            </a:pPr>
            <a:r>
              <a:rPr lang="en-US" sz="4000"/>
              <a:t>	do not replace more than </a:t>
            </a:r>
          </a:p>
          <a:p>
            <a:pPr>
              <a:buFont typeface="Monotype Sorts" pitchFamily="2" charset="2"/>
              <a:buNone/>
            </a:pPr>
            <a:r>
              <a:rPr lang="en-US" sz="4000"/>
              <a:t>	1/2 cup of sugar</a:t>
            </a:r>
          </a:p>
        </p:txBody>
      </p:sp>
      <p:pic>
        <p:nvPicPr>
          <p:cNvPr id="18436" name="Picture 4" descr="D:\IMAGES.WMF\FOOD\BAKED\FODBK0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495801"/>
            <a:ext cx="2476500" cy="1273175"/>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D:\IMAGES.WMF\FOOD\BEV\FODBV09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828800"/>
            <a:ext cx="2097088"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06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SACCHARIN	</a:t>
            </a:r>
          </a:p>
        </p:txBody>
      </p:sp>
      <p:sp>
        <p:nvSpPr>
          <p:cNvPr id="31747" name="Rectangle 3"/>
          <p:cNvSpPr>
            <a:spLocks noGrp="1" noChangeArrowheads="1"/>
          </p:cNvSpPr>
          <p:nvPr>
            <p:ph type="body" idx="1"/>
          </p:nvPr>
        </p:nvSpPr>
        <p:spPr/>
        <p:txBody>
          <a:bodyPr/>
          <a:lstStyle/>
          <a:p>
            <a:endParaRPr lang="en-US"/>
          </a:p>
          <a:p>
            <a:r>
              <a:rPr lang="en-US" sz="4000"/>
              <a:t>300 times sweeter than sugar	</a:t>
            </a:r>
            <a:endParaRPr lang="en-US"/>
          </a:p>
          <a:p>
            <a:r>
              <a:rPr lang="en-US" sz="4000"/>
              <a:t>Acidic ingredients reduce bitter aftertaste</a:t>
            </a:r>
            <a:endParaRPr lang="en-US"/>
          </a:p>
          <a:p>
            <a:r>
              <a:rPr lang="en-US" sz="4000"/>
              <a:t>Limit 1000 mg/d = 24 packets  </a:t>
            </a:r>
          </a:p>
          <a:p>
            <a:pPr lvl="1"/>
            <a:r>
              <a:rPr lang="en-US" sz="3200"/>
              <a:t>500 mg/d = 12 packets</a:t>
            </a:r>
          </a:p>
        </p:txBody>
      </p:sp>
    </p:spTree>
    <p:extLst>
      <p:ext uri="{BB962C8B-B14F-4D97-AF65-F5344CB8AC3E}">
        <p14:creationId xmlns:p14="http://schemas.microsoft.com/office/powerpoint/2010/main" val="3834354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ASPARTAME</a:t>
            </a:r>
          </a:p>
        </p:txBody>
      </p:sp>
      <p:sp>
        <p:nvSpPr>
          <p:cNvPr id="29699" name="Rectangle 3"/>
          <p:cNvSpPr>
            <a:spLocks noGrp="1" noChangeArrowheads="1"/>
          </p:cNvSpPr>
          <p:nvPr>
            <p:ph type="body" idx="1"/>
          </p:nvPr>
        </p:nvSpPr>
        <p:spPr/>
        <p:txBody>
          <a:bodyPr/>
          <a:lstStyle/>
          <a:p>
            <a:r>
              <a:rPr lang="en-US" sz="4000"/>
              <a:t>200 times sweeter than sugar</a:t>
            </a:r>
          </a:p>
          <a:p>
            <a:r>
              <a:rPr lang="en-US" sz="4000"/>
              <a:t>Little aftertaste</a:t>
            </a:r>
          </a:p>
          <a:p>
            <a:r>
              <a:rPr lang="en-US" sz="4000"/>
              <a:t>Loses sweetness with </a:t>
            </a:r>
          </a:p>
          <a:p>
            <a:pPr>
              <a:buFont typeface="Monotype Sorts" pitchFamily="2" charset="2"/>
              <a:buNone/>
            </a:pPr>
            <a:r>
              <a:rPr lang="en-US" sz="4000"/>
              <a:t>	storage and heat</a:t>
            </a:r>
          </a:p>
          <a:p>
            <a:r>
              <a:rPr lang="en-US" sz="4000"/>
              <a:t>Available in many brand</a:t>
            </a:r>
          </a:p>
          <a:p>
            <a:pPr>
              <a:buFont typeface="Monotype Sorts" pitchFamily="2" charset="2"/>
              <a:buNone/>
            </a:pPr>
            <a:r>
              <a:rPr lang="en-US" sz="4000"/>
              <a:t>	names</a:t>
            </a:r>
            <a:endParaRPr lang="en-US"/>
          </a:p>
        </p:txBody>
      </p:sp>
      <p:pic>
        <p:nvPicPr>
          <p:cNvPr id="29700" name="Picture 4" descr="D:\IMAGES.WMF\PROF\CHEF\PRFCH01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2667000"/>
            <a:ext cx="16510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60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TO INCREASE STABILITY OF ASPARTAME:</a:t>
            </a:r>
          </a:p>
        </p:txBody>
      </p:sp>
      <p:sp>
        <p:nvSpPr>
          <p:cNvPr id="26627" name="Rectangle 3"/>
          <p:cNvSpPr>
            <a:spLocks noGrp="1" noChangeArrowheads="1"/>
          </p:cNvSpPr>
          <p:nvPr>
            <p:ph type="body" sz="half" idx="1"/>
          </p:nvPr>
        </p:nvSpPr>
        <p:spPr/>
        <p:txBody>
          <a:bodyPr/>
          <a:lstStyle/>
          <a:p>
            <a:endParaRPr lang="en-US"/>
          </a:p>
          <a:p>
            <a:r>
              <a:rPr lang="en-US" sz="3600"/>
              <a:t>Combine with other sweetener</a:t>
            </a:r>
          </a:p>
          <a:p>
            <a:r>
              <a:rPr lang="en-US" sz="3600"/>
              <a:t>Add acidic ingredient</a:t>
            </a:r>
          </a:p>
          <a:p>
            <a:r>
              <a:rPr lang="en-US" sz="3600"/>
              <a:t>Add to food </a:t>
            </a:r>
            <a:r>
              <a:rPr lang="en-US" sz="3600" u="sng"/>
              <a:t>after</a:t>
            </a:r>
            <a:r>
              <a:rPr lang="en-US" sz="3600"/>
              <a:t> cooking</a:t>
            </a:r>
          </a:p>
        </p:txBody>
      </p:sp>
      <p:pic>
        <p:nvPicPr>
          <p:cNvPr id="26630" name="Picture 6" descr="D:\IMAGES.WMF\FOOD\VEGFRU\FODVF108.WMF"/>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7391400" y="3598863"/>
            <a:ext cx="2590800" cy="1789112"/>
          </a:xfrm>
        </p:spPr>
      </p:pic>
    </p:spTree>
    <p:extLst>
      <p:ext uri="{BB962C8B-B14F-4D97-AF65-F5344CB8AC3E}">
        <p14:creationId xmlns:p14="http://schemas.microsoft.com/office/powerpoint/2010/main" val="3558210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ACESULFAME - K</a:t>
            </a:r>
          </a:p>
        </p:txBody>
      </p:sp>
      <p:sp>
        <p:nvSpPr>
          <p:cNvPr id="27651" name="Rectangle 3"/>
          <p:cNvSpPr>
            <a:spLocks noGrp="1" noChangeArrowheads="1"/>
          </p:cNvSpPr>
          <p:nvPr>
            <p:ph type="body" idx="1"/>
          </p:nvPr>
        </p:nvSpPr>
        <p:spPr/>
        <p:txBody>
          <a:bodyPr/>
          <a:lstStyle/>
          <a:p>
            <a:r>
              <a:rPr lang="en-US" sz="3600"/>
              <a:t>200 times sweeter than sugar</a:t>
            </a:r>
          </a:p>
          <a:p>
            <a:r>
              <a:rPr lang="en-US" sz="3600"/>
              <a:t>Slight aftertaste in large amounts</a:t>
            </a:r>
          </a:p>
          <a:p>
            <a:r>
              <a:rPr lang="en-US" sz="3600"/>
              <a:t>Stable in cooking and baking</a:t>
            </a:r>
          </a:p>
          <a:p>
            <a:r>
              <a:rPr lang="en-US" sz="3600"/>
              <a:t>Brand name Sunette</a:t>
            </a:r>
          </a:p>
          <a:p>
            <a:r>
              <a:rPr lang="en-US" sz="3600"/>
              <a:t>Table top sweeteners: Sweet-One, Swiss-Sweet </a:t>
            </a:r>
          </a:p>
        </p:txBody>
      </p:sp>
    </p:spTree>
    <p:extLst>
      <p:ext uri="{BB962C8B-B14F-4D97-AF65-F5344CB8AC3E}">
        <p14:creationId xmlns:p14="http://schemas.microsoft.com/office/powerpoint/2010/main" val="3138212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ACESULFAME-K</a:t>
            </a:r>
          </a:p>
        </p:txBody>
      </p:sp>
      <p:sp>
        <p:nvSpPr>
          <p:cNvPr id="28675" name="Rectangle 3"/>
          <p:cNvSpPr>
            <a:spLocks noGrp="1" noChangeArrowheads="1"/>
          </p:cNvSpPr>
          <p:nvPr>
            <p:ph type="body" idx="1"/>
          </p:nvPr>
        </p:nvSpPr>
        <p:spPr/>
        <p:txBody>
          <a:bodyPr/>
          <a:lstStyle/>
          <a:p>
            <a:pPr algn="ctr">
              <a:buFont typeface="Monotype Sorts" pitchFamily="2" charset="2"/>
              <a:buNone/>
            </a:pPr>
            <a:endParaRPr lang="en-US" sz="4400"/>
          </a:p>
          <a:p>
            <a:pPr algn="ctr">
              <a:buFont typeface="Monotype Sorts" pitchFamily="2" charset="2"/>
              <a:buNone/>
            </a:pPr>
            <a:r>
              <a:rPr lang="en-US" sz="4400"/>
              <a:t>Reduce proportion of </a:t>
            </a:r>
          </a:p>
          <a:p>
            <a:pPr algn="ctr">
              <a:buFont typeface="Monotype Sorts" pitchFamily="2" charset="2"/>
              <a:buNone/>
            </a:pPr>
            <a:r>
              <a:rPr lang="en-US" sz="4400"/>
              <a:t>acesulfame-K as amount increases in recipe</a:t>
            </a:r>
            <a:r>
              <a:rPr lang="en-US"/>
              <a:t>  </a:t>
            </a:r>
            <a:r>
              <a:rPr lang="en-US" sz="4400"/>
              <a:t>to reduce aftertaste</a:t>
            </a:r>
          </a:p>
        </p:txBody>
      </p:sp>
    </p:spTree>
    <p:extLst>
      <p:ext uri="{BB962C8B-B14F-4D97-AF65-F5344CB8AC3E}">
        <p14:creationId xmlns:p14="http://schemas.microsoft.com/office/powerpoint/2010/main" val="2236687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Sucralose</a:t>
            </a:r>
          </a:p>
        </p:txBody>
      </p:sp>
      <p:sp>
        <p:nvSpPr>
          <p:cNvPr id="11267" name="Rectangle 3"/>
          <p:cNvSpPr>
            <a:spLocks noGrp="1" noChangeArrowheads="1"/>
          </p:cNvSpPr>
          <p:nvPr>
            <p:ph type="body" idx="1"/>
          </p:nvPr>
        </p:nvSpPr>
        <p:spPr/>
        <p:txBody>
          <a:bodyPr/>
          <a:lstStyle/>
          <a:p>
            <a:pPr eaLnBrk="1" hangingPunct="1"/>
            <a:r>
              <a:rPr lang="en-US" dirty="0" smtClean="0"/>
              <a:t>600 times sweeter than sugar</a:t>
            </a:r>
          </a:p>
          <a:p>
            <a:pPr eaLnBrk="1" hangingPunct="1"/>
            <a:r>
              <a:rPr lang="en-US" dirty="0" smtClean="0"/>
              <a:t>Is chlorinated sugar</a:t>
            </a:r>
          </a:p>
          <a:p>
            <a:pPr eaLnBrk="1" hangingPunct="1"/>
            <a:r>
              <a:rPr lang="en-US" dirty="0" smtClean="0"/>
              <a:t>Is suitable baking and frying because it is heat stable</a:t>
            </a:r>
          </a:p>
          <a:p>
            <a:pPr eaLnBrk="1" hangingPunct="1"/>
            <a:r>
              <a:rPr lang="en-US" dirty="0" smtClean="0"/>
              <a:t>Calories per packet = 0</a:t>
            </a:r>
          </a:p>
        </p:txBody>
      </p:sp>
      <p:pic>
        <p:nvPicPr>
          <p:cNvPr id="11268" name="Picture 5" descr="119643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161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704850"/>
            <a:ext cx="8229600" cy="742950"/>
          </a:xfrm>
        </p:spPr>
        <p:txBody>
          <a:bodyPr/>
          <a:lstStyle/>
          <a:p>
            <a:pPr algn="ctr" eaLnBrk="1" hangingPunct="1"/>
            <a:r>
              <a:rPr lang="en-US" sz="2800" b="1">
                <a:ea typeface="ＭＳ Ｐゴシック" panose="020B0600070205080204" pitchFamily="34" charset="-128"/>
              </a:rPr>
              <a:t>Sucralose</a:t>
            </a:r>
          </a:p>
        </p:txBody>
      </p:sp>
      <p:sp>
        <p:nvSpPr>
          <p:cNvPr id="95235" name="Rectangle 3"/>
          <p:cNvSpPr>
            <a:spLocks noGrp="1" noChangeArrowheads="1"/>
          </p:cNvSpPr>
          <p:nvPr>
            <p:ph type="body" idx="1"/>
          </p:nvPr>
        </p:nvSpPr>
        <p:spPr>
          <a:xfrm>
            <a:off x="2438400" y="1600201"/>
            <a:ext cx="3733800" cy="4608513"/>
          </a:xfrm>
        </p:spPr>
        <p:txBody>
          <a:bodyPr/>
          <a:lstStyle/>
          <a:p>
            <a:pPr marL="0" indent="0">
              <a:buNone/>
            </a:pPr>
            <a:r>
              <a:rPr lang="en-US" smtClean="0">
                <a:ea typeface="ＭＳ Ｐゴシック" panose="020B0600070205080204" pitchFamily="34" charset="-128"/>
              </a:rPr>
              <a:t>Sucralose is made from sucrose by replacing some of the hydroxyl groups with chlorine atoms.</a:t>
            </a:r>
          </a:p>
        </p:txBody>
      </p:sp>
      <p:pic>
        <p:nvPicPr>
          <p:cNvPr id="952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274320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66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34340" y="-202249"/>
            <a:ext cx="10515600" cy="1325563"/>
          </a:xfrm>
        </p:spPr>
        <p:txBody>
          <a:bodyPr/>
          <a:lstStyle/>
          <a:p>
            <a:pPr>
              <a:defRPr/>
            </a:pPr>
            <a:r>
              <a:rPr lang="en-US" altLang="en-US" dirty="0" smtClean="0"/>
              <a:t>Other </a:t>
            </a:r>
            <a:r>
              <a:rPr lang="en-US" altLang="en-US" dirty="0" err="1" smtClean="0"/>
              <a:t>alditols</a:t>
            </a:r>
            <a:endParaRPr lang="en-US" altLang="en-US" dirty="0" smtClean="0"/>
          </a:p>
        </p:txBody>
      </p:sp>
      <p:sp>
        <p:nvSpPr>
          <p:cNvPr id="3" name="Rectangle 2"/>
          <p:cNvSpPr/>
          <p:nvPr/>
        </p:nvSpPr>
        <p:spPr>
          <a:xfrm>
            <a:off x="1280160" y="1443335"/>
            <a:ext cx="6096000" cy="2031325"/>
          </a:xfrm>
          <a:prstGeom prst="rect">
            <a:avLst/>
          </a:prstGeom>
        </p:spPr>
        <p:txBody>
          <a:bodyPr>
            <a:spAutoFit/>
          </a:bodyPr>
          <a:lstStyle/>
          <a:p>
            <a:pPr>
              <a:buFont typeface="Arial" panose="020B0604020202020204" pitchFamily="34" charset="0"/>
              <a:buChar char="•"/>
            </a:pPr>
            <a:r>
              <a:rPr lang="en-US" dirty="0" err="1" smtClean="0">
                <a:effectLst/>
                <a:hlinkClick r:id="rId3" tooltip="Arabitol"/>
              </a:rPr>
              <a:t>Arabitol</a:t>
            </a:r>
            <a:r>
              <a:rPr lang="en-US" dirty="0" smtClean="0">
                <a:effectLst/>
              </a:rPr>
              <a:t> (5-carbon)</a:t>
            </a:r>
          </a:p>
          <a:p>
            <a:pPr>
              <a:buFont typeface="Arial" panose="020B0604020202020204" pitchFamily="34" charset="0"/>
              <a:buChar char="•"/>
            </a:pPr>
            <a:r>
              <a:rPr lang="en-US" dirty="0" smtClean="0">
                <a:effectLst/>
                <a:hlinkClick r:id="rId4" tooltip="Xylitol"/>
              </a:rPr>
              <a:t>Xylitol</a:t>
            </a:r>
            <a:r>
              <a:rPr lang="en-US" dirty="0" smtClean="0">
                <a:effectLst/>
              </a:rPr>
              <a:t> (5-carbon)</a:t>
            </a:r>
          </a:p>
          <a:p>
            <a:pPr>
              <a:buFont typeface="Arial" panose="020B0604020202020204" pitchFamily="34" charset="0"/>
              <a:buChar char="•"/>
            </a:pPr>
            <a:r>
              <a:rPr lang="en-US" dirty="0" err="1" smtClean="0">
                <a:effectLst/>
                <a:hlinkClick r:id="rId5" tooltip="Ribitol"/>
              </a:rPr>
              <a:t>Ribitol</a:t>
            </a:r>
            <a:r>
              <a:rPr lang="en-US" dirty="0" smtClean="0">
                <a:effectLst/>
              </a:rPr>
              <a:t> (5-carbon)</a:t>
            </a:r>
            <a:endParaRPr lang="fa-IR" dirty="0" smtClean="0">
              <a:effectLst/>
            </a:endParaRPr>
          </a:p>
          <a:p>
            <a:r>
              <a:rPr lang="en-US" dirty="0" err="1" smtClean="0">
                <a:effectLst/>
                <a:hlinkClick r:id="rId6" tooltip="Mannitol"/>
              </a:rPr>
              <a:t>Mannitol</a:t>
            </a:r>
            <a:r>
              <a:rPr lang="en-US" dirty="0" smtClean="0">
                <a:effectLst/>
              </a:rPr>
              <a:t> (6-carbon)</a:t>
            </a:r>
          </a:p>
          <a:p>
            <a:r>
              <a:rPr lang="en-US" dirty="0" smtClean="0">
                <a:effectLst/>
                <a:hlinkClick r:id="rId7" tooltip="Sorbitol"/>
              </a:rPr>
              <a:t>Sorbitol</a:t>
            </a:r>
            <a:r>
              <a:rPr lang="en-US" dirty="0" smtClean="0">
                <a:effectLst/>
              </a:rPr>
              <a:t> (6-carbon)</a:t>
            </a:r>
          </a:p>
          <a:p>
            <a:r>
              <a:rPr lang="en-US" dirty="0" err="1" smtClean="0">
                <a:effectLst/>
                <a:hlinkClick r:id="rId8" tooltip="Galactitol"/>
              </a:rPr>
              <a:t>Galactitol</a:t>
            </a:r>
            <a:r>
              <a:rPr lang="en-US" dirty="0" smtClean="0">
                <a:effectLst/>
              </a:rPr>
              <a:t> (6-carbon)</a:t>
            </a:r>
          </a:p>
          <a:p>
            <a:endParaRPr lang="en-US" dirty="0">
              <a:effectLst/>
            </a:endParaRPr>
          </a:p>
        </p:txBody>
      </p:sp>
      <p:sp>
        <p:nvSpPr>
          <p:cNvPr id="4" name="Rectangle 3"/>
          <p:cNvSpPr/>
          <p:nvPr/>
        </p:nvSpPr>
        <p:spPr>
          <a:xfrm>
            <a:off x="5227320" y="4765655"/>
            <a:ext cx="6096000" cy="923330"/>
          </a:xfrm>
          <a:prstGeom prst="rect">
            <a:avLst/>
          </a:prstGeom>
          <a:solidFill>
            <a:schemeClr val="accent2">
              <a:lumMod val="20000"/>
              <a:lumOff val="80000"/>
            </a:schemeClr>
          </a:solidFill>
        </p:spPr>
        <p:txBody>
          <a:bodyPr>
            <a:spAutoFit/>
          </a:bodyPr>
          <a:lstStyle/>
          <a:p>
            <a:pPr algn="r" rtl="1"/>
            <a:r>
              <a:rPr lang="fa-IR" b="1" dirty="0" smtClean="0"/>
              <a:t>اینوزیتول از ویتامین‌های گروه </a:t>
            </a:r>
            <a:r>
              <a:rPr lang="en-US" b="1" dirty="0" smtClean="0"/>
              <a:t>B </a:t>
            </a:r>
            <a:r>
              <a:rPr lang="fa-IR" b="1" dirty="0" smtClean="0"/>
              <a:t>می‌باشد و در داخل بدن ساخته می‌گردد. اینوزیتول به متابولیسم چربی‌ها کمک می‌کنند. منابع آن عبارتند از: دل و جگر گاو، گندم، سویا، تخم مرغ، آجیل و مرکبات.</a:t>
            </a:r>
            <a:endParaRPr lang="en-US" b="1" dirty="0"/>
          </a:p>
        </p:txBody>
      </p:sp>
      <p:sp>
        <p:nvSpPr>
          <p:cNvPr id="5" name="Rectangle 4"/>
          <p:cNvSpPr/>
          <p:nvPr/>
        </p:nvSpPr>
        <p:spPr>
          <a:xfrm>
            <a:off x="5410200" y="750837"/>
            <a:ext cx="6096000" cy="3416320"/>
          </a:xfrm>
          <a:prstGeom prst="rect">
            <a:avLst/>
          </a:prstGeom>
          <a:solidFill>
            <a:srgbClr val="FFFF00"/>
          </a:solidFill>
        </p:spPr>
        <p:txBody>
          <a:bodyPr>
            <a:spAutoFit/>
          </a:bodyPr>
          <a:lstStyle/>
          <a:p>
            <a:pPr marL="285750" indent="-285750" algn="r" rtl="1">
              <a:buFont typeface="Arial" panose="020B0604020202020204" pitchFamily="34" charset="0"/>
              <a:buChar char="•"/>
            </a:pPr>
            <a:r>
              <a:rPr lang="fa-IR" b="1" dirty="0" smtClean="0"/>
              <a:t>زایلیتول تقریباً به شیرینی ساکارز است اما نسبت به آن ۳۳ درصد کالری کمتری دارد </a:t>
            </a:r>
          </a:p>
          <a:p>
            <a:pPr marL="285750" indent="-285750" algn="r" rtl="1">
              <a:buFont typeface="Arial" panose="020B0604020202020204" pitchFamily="34" charset="0"/>
              <a:buChar char="•"/>
            </a:pPr>
            <a:r>
              <a:rPr lang="fa-IR" b="1" dirty="0" smtClean="0"/>
              <a:t> به عنوان شیرین کننده دیابتی استفاده می‌شود. </a:t>
            </a:r>
          </a:p>
          <a:p>
            <a:pPr marL="285750" indent="-285750" algn="r" rtl="1">
              <a:buFont typeface="Arial" panose="020B0604020202020204" pitchFamily="34" charset="0"/>
              <a:buChar char="•"/>
            </a:pPr>
            <a:r>
              <a:rPr lang="fa-IR" b="1" dirty="0" smtClean="0"/>
              <a:t>زایلیتول بر خلاف دیگر شیرین کننده‌های طبیعی یا مصنوعی، به گونه‌ای فعال برای سلامت دندان‌ها مفید است و حتی مصرف مداوم آن امکان پوسیدگی دندان‌ها را تا یک سوم کاهش می‌دهد</a:t>
            </a:r>
          </a:p>
          <a:p>
            <a:pPr marL="285750" indent="-285750" algn="r" rtl="1">
              <a:buFont typeface="Arial" panose="020B0604020202020204" pitchFamily="34" charset="0"/>
              <a:buChar char="•"/>
            </a:pPr>
            <a:r>
              <a:rPr lang="fa-IR" b="1" dirty="0" smtClean="0"/>
              <a:t>همچنین تحقیقات نشان می‌دهند که جویدن آدامس‌های حاوی زایلیتول از بروز عفونت گوش میانی که یکی از شایعترین بیماری‌های دوران کودکی است تا حدی جلوگیری می‌کند.</a:t>
            </a:r>
          </a:p>
          <a:p>
            <a:pPr marL="285750" indent="-285750" algn="r" rtl="1">
              <a:buFont typeface="Arial" panose="020B0604020202020204" pitchFamily="34" charset="0"/>
              <a:buChar char="•"/>
            </a:pPr>
            <a:r>
              <a:rPr lang="fa-IR" b="1" dirty="0" smtClean="0"/>
              <a:t> زایلیتول به طور طبیعی و در غلظت‌های پایین در الیاف بسیاری از میوه‌ها و سبزیجات یافت می‌شود،</a:t>
            </a:r>
          </a:p>
          <a:p>
            <a:pPr marL="285750" indent="-285750" algn="r" rtl="1">
              <a:buFont typeface="Arial" panose="020B0604020202020204" pitchFamily="34" charset="0"/>
              <a:buChar char="•"/>
            </a:pPr>
            <a:r>
              <a:rPr lang="fa-IR" b="1" dirty="0" smtClean="0"/>
              <a:t>از چوب استخراج می شود.</a:t>
            </a:r>
            <a:endParaRPr lang="en-US" b="1" dirty="0"/>
          </a:p>
        </p:txBody>
      </p:sp>
    </p:spTree>
    <p:extLst>
      <p:ext uri="{BB962C8B-B14F-4D97-AF65-F5344CB8AC3E}">
        <p14:creationId xmlns:p14="http://schemas.microsoft.com/office/powerpoint/2010/main" val="3412544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67852" y="2630905"/>
            <a:ext cx="7772400"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smtClean="0"/>
              <a:t>Polysaccharides</a:t>
            </a:r>
            <a:endParaRPr lang="en-US" sz="6600" b="1" dirty="0"/>
          </a:p>
        </p:txBody>
      </p:sp>
    </p:spTree>
    <p:extLst>
      <p:ext uri="{BB962C8B-B14F-4D97-AF65-F5344CB8AC3E}">
        <p14:creationId xmlns:p14="http://schemas.microsoft.com/office/powerpoint/2010/main" val="1476125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152400"/>
            <a:ext cx="7772400" cy="457200"/>
          </a:xfrm>
        </p:spPr>
        <p:txBody>
          <a:bodyPr>
            <a:normAutofit fontScale="90000"/>
          </a:bodyPr>
          <a:lstStyle/>
          <a:p>
            <a:r>
              <a:rPr lang="en-US" sz="2800"/>
              <a:t>Plant Starch (Amylose and Amylopectin)</a:t>
            </a:r>
          </a:p>
        </p:txBody>
      </p:sp>
      <p:sp>
        <p:nvSpPr>
          <p:cNvPr id="14339" name="Rectangle 3"/>
          <p:cNvSpPr>
            <a:spLocks noGrp="1" noChangeArrowheads="1"/>
          </p:cNvSpPr>
          <p:nvPr>
            <p:ph type="body" idx="1"/>
          </p:nvPr>
        </p:nvSpPr>
        <p:spPr>
          <a:xfrm>
            <a:off x="2209800" y="609600"/>
            <a:ext cx="7772400" cy="1828800"/>
          </a:xfrm>
        </p:spPr>
        <p:txBody>
          <a:bodyPr/>
          <a:lstStyle/>
          <a:p>
            <a:pPr>
              <a:lnSpc>
                <a:spcPct val="80000"/>
              </a:lnSpc>
            </a:pPr>
            <a:r>
              <a:rPr lang="en-US" sz="2400" b="1"/>
              <a:t>Starch</a:t>
            </a:r>
            <a:r>
              <a:rPr lang="en-US" sz="2400"/>
              <a:t> contains a mixture of amylose and amylopectin</a:t>
            </a:r>
          </a:p>
          <a:p>
            <a:pPr>
              <a:lnSpc>
                <a:spcPct val="80000"/>
              </a:lnSpc>
            </a:pPr>
            <a:r>
              <a:rPr lang="en-US" sz="2400" b="1"/>
              <a:t>Amylose</a:t>
            </a:r>
            <a:r>
              <a:rPr lang="en-US" sz="2400"/>
              <a:t> is an unbranched polymer (forms </a:t>
            </a:r>
            <a:r>
              <a:rPr lang="en-US" sz="2400">
                <a:sym typeface="Symbol" panose="05050102010706020507" pitchFamily="18" charset="2"/>
              </a:rPr>
              <a:t>-helix) </a:t>
            </a:r>
            <a:r>
              <a:rPr lang="en-US" sz="2400"/>
              <a:t>of D-glucose molecules linked by </a:t>
            </a:r>
            <a:r>
              <a:rPr lang="en-US" sz="2400">
                <a:sym typeface="Symbol" panose="05050102010706020507" pitchFamily="18" charset="2"/>
              </a:rPr>
              <a:t>-1,4-glycosidic bonds</a:t>
            </a:r>
          </a:p>
          <a:p>
            <a:pPr>
              <a:lnSpc>
                <a:spcPct val="80000"/>
              </a:lnSpc>
            </a:pPr>
            <a:r>
              <a:rPr lang="en-US" sz="2400" b="1">
                <a:sym typeface="Symbol" panose="05050102010706020507" pitchFamily="18" charset="2"/>
              </a:rPr>
              <a:t>Amylopectin</a:t>
            </a:r>
            <a:r>
              <a:rPr lang="en-US" sz="2400">
                <a:sym typeface="Symbol" panose="05050102010706020507" pitchFamily="18" charset="2"/>
              </a:rPr>
              <a:t> is like amylose, but has extensive branching, with the branches using -1,6-glycosidic bonds</a:t>
            </a:r>
          </a:p>
        </p:txBody>
      </p:sp>
      <p:pic>
        <p:nvPicPr>
          <p:cNvPr id="14340" name="Picture 4" descr=" 16-05.jpg                                                      00032937Platinum_IPL                   BA1A60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1" y="2438400"/>
            <a:ext cx="7102475" cy="438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02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9862"/>
            <a:ext cx="11334750" cy="6648137"/>
          </a:xfrm>
        </p:spPr>
      </p:pic>
    </p:spTree>
    <p:extLst>
      <p:ext uri="{BB962C8B-B14F-4D97-AF65-F5344CB8AC3E}">
        <p14:creationId xmlns:p14="http://schemas.microsoft.com/office/powerpoint/2010/main" val="723456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a:t>Starch Granule</a:t>
            </a:r>
          </a:p>
        </p:txBody>
      </p:sp>
      <p:pic>
        <p:nvPicPr>
          <p:cNvPr id="102404" name="Picture 4" descr="figure 9"/>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3352800" y="1524001"/>
            <a:ext cx="5715000" cy="523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6690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9863" y="0"/>
            <a:ext cx="6746152" cy="6385810"/>
          </a:xfrm>
          <a:prstGeom prst="rect">
            <a:avLst/>
          </a:prstGeom>
        </p:spPr>
      </p:pic>
      <p:pic>
        <p:nvPicPr>
          <p:cNvPr id="6" name="Picture 5"/>
          <p:cNvPicPr>
            <a:picLocks noChangeAspect="1"/>
          </p:cNvPicPr>
          <p:nvPr/>
        </p:nvPicPr>
        <p:blipFill>
          <a:blip r:embed="rId3"/>
          <a:stretch>
            <a:fillRect/>
          </a:stretch>
        </p:blipFill>
        <p:spPr>
          <a:xfrm>
            <a:off x="7210270" y="119922"/>
            <a:ext cx="4771868" cy="6445770"/>
          </a:xfrm>
          <a:prstGeom prst="rect">
            <a:avLst/>
          </a:prstGeom>
        </p:spPr>
      </p:pic>
      <p:pic>
        <p:nvPicPr>
          <p:cNvPr id="7" name="Picture 6"/>
          <p:cNvPicPr>
            <a:picLocks noChangeAspect="1"/>
          </p:cNvPicPr>
          <p:nvPr/>
        </p:nvPicPr>
        <p:blipFill>
          <a:blip r:embed="rId4"/>
          <a:stretch>
            <a:fillRect/>
          </a:stretch>
        </p:blipFill>
        <p:spPr>
          <a:xfrm>
            <a:off x="6737531" y="5645176"/>
            <a:ext cx="2314575" cy="1165720"/>
          </a:xfrm>
          <a:prstGeom prst="rect">
            <a:avLst/>
          </a:prstGeom>
        </p:spPr>
      </p:pic>
    </p:spTree>
    <p:extLst>
      <p:ext uri="{BB962C8B-B14F-4D97-AF65-F5344CB8AC3E}">
        <p14:creationId xmlns:p14="http://schemas.microsoft.com/office/powerpoint/2010/main" val="2186950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8321" y="286530"/>
            <a:ext cx="3757846" cy="2226395"/>
          </a:xfrm>
          <a:prstGeom prst="rect">
            <a:avLst/>
          </a:prstGeom>
        </p:spPr>
      </p:pic>
      <p:sp>
        <p:nvSpPr>
          <p:cNvPr id="6" name="TextBox 5"/>
          <p:cNvSpPr txBox="1"/>
          <p:nvPr/>
        </p:nvSpPr>
        <p:spPr>
          <a:xfrm>
            <a:off x="719528" y="2542905"/>
            <a:ext cx="2068642" cy="369332"/>
          </a:xfrm>
          <a:prstGeom prst="rect">
            <a:avLst/>
          </a:prstGeom>
          <a:noFill/>
        </p:spPr>
        <p:txBody>
          <a:bodyPr wrap="square" rtlCol="0">
            <a:spAutoFit/>
          </a:bodyPr>
          <a:lstStyle/>
          <a:p>
            <a:r>
              <a:rPr lang="en-US" dirty="0" smtClean="0"/>
              <a:t>potato</a:t>
            </a:r>
            <a:endParaRPr lang="en-US" dirty="0"/>
          </a:p>
        </p:txBody>
      </p:sp>
      <p:pic>
        <p:nvPicPr>
          <p:cNvPr id="7" name="Picture 6"/>
          <p:cNvPicPr>
            <a:picLocks noChangeAspect="1"/>
          </p:cNvPicPr>
          <p:nvPr/>
        </p:nvPicPr>
        <p:blipFill>
          <a:blip r:embed="rId3"/>
          <a:stretch>
            <a:fillRect/>
          </a:stretch>
        </p:blipFill>
        <p:spPr>
          <a:xfrm>
            <a:off x="4292885" y="295743"/>
            <a:ext cx="2700275" cy="2022600"/>
          </a:xfrm>
          <a:prstGeom prst="rect">
            <a:avLst/>
          </a:prstGeom>
        </p:spPr>
      </p:pic>
      <p:sp>
        <p:nvSpPr>
          <p:cNvPr id="8" name="TextBox 7"/>
          <p:cNvSpPr txBox="1"/>
          <p:nvPr/>
        </p:nvSpPr>
        <p:spPr>
          <a:xfrm>
            <a:off x="4758585" y="2507793"/>
            <a:ext cx="1948721" cy="369332"/>
          </a:xfrm>
          <a:prstGeom prst="rect">
            <a:avLst/>
          </a:prstGeom>
          <a:noFill/>
        </p:spPr>
        <p:txBody>
          <a:bodyPr wrap="square" rtlCol="0">
            <a:spAutoFit/>
          </a:bodyPr>
          <a:lstStyle/>
          <a:p>
            <a:r>
              <a:rPr lang="en-US" dirty="0" smtClean="0"/>
              <a:t>wheat</a:t>
            </a:r>
            <a:endParaRPr lang="en-US" dirty="0"/>
          </a:p>
        </p:txBody>
      </p:sp>
      <p:pic>
        <p:nvPicPr>
          <p:cNvPr id="10" name="Picture 9"/>
          <p:cNvPicPr>
            <a:picLocks noChangeAspect="1"/>
          </p:cNvPicPr>
          <p:nvPr/>
        </p:nvPicPr>
        <p:blipFill>
          <a:blip r:embed="rId4"/>
          <a:stretch>
            <a:fillRect/>
          </a:stretch>
        </p:blipFill>
        <p:spPr>
          <a:xfrm>
            <a:off x="7529724" y="481111"/>
            <a:ext cx="3901135" cy="1837232"/>
          </a:xfrm>
          <a:prstGeom prst="rect">
            <a:avLst/>
          </a:prstGeom>
        </p:spPr>
      </p:pic>
      <p:sp>
        <p:nvSpPr>
          <p:cNvPr id="11" name="TextBox 10"/>
          <p:cNvSpPr txBox="1"/>
          <p:nvPr/>
        </p:nvSpPr>
        <p:spPr>
          <a:xfrm>
            <a:off x="7839856" y="2318343"/>
            <a:ext cx="2878111" cy="374116"/>
          </a:xfrm>
          <a:prstGeom prst="rect">
            <a:avLst/>
          </a:prstGeom>
          <a:noFill/>
        </p:spPr>
        <p:txBody>
          <a:bodyPr wrap="square" rtlCol="0">
            <a:spAutoFit/>
          </a:bodyPr>
          <a:lstStyle/>
          <a:p>
            <a:r>
              <a:rPr lang="en-US" dirty="0" smtClean="0"/>
              <a:t>rice</a:t>
            </a:r>
            <a:endParaRPr lang="en-US" dirty="0"/>
          </a:p>
        </p:txBody>
      </p:sp>
      <p:pic>
        <p:nvPicPr>
          <p:cNvPr id="12" name="Picture 11"/>
          <p:cNvPicPr>
            <a:picLocks noChangeAspect="1"/>
          </p:cNvPicPr>
          <p:nvPr/>
        </p:nvPicPr>
        <p:blipFill>
          <a:blip r:embed="rId5"/>
          <a:stretch>
            <a:fillRect/>
          </a:stretch>
        </p:blipFill>
        <p:spPr>
          <a:xfrm>
            <a:off x="3936167" y="3310640"/>
            <a:ext cx="2181225" cy="2095500"/>
          </a:xfrm>
          <a:prstGeom prst="rect">
            <a:avLst/>
          </a:prstGeom>
        </p:spPr>
      </p:pic>
      <p:sp>
        <p:nvSpPr>
          <p:cNvPr id="13" name="TextBox 12"/>
          <p:cNvSpPr txBox="1"/>
          <p:nvPr/>
        </p:nvSpPr>
        <p:spPr>
          <a:xfrm>
            <a:off x="4137285" y="5696262"/>
            <a:ext cx="1858781" cy="369332"/>
          </a:xfrm>
          <a:prstGeom prst="rect">
            <a:avLst/>
          </a:prstGeom>
          <a:noFill/>
        </p:spPr>
        <p:txBody>
          <a:bodyPr wrap="square" rtlCol="0">
            <a:spAutoFit/>
          </a:bodyPr>
          <a:lstStyle/>
          <a:p>
            <a:r>
              <a:rPr lang="en-US" dirty="0" smtClean="0"/>
              <a:t>corn</a:t>
            </a:r>
            <a:endParaRPr lang="en-US" dirty="0"/>
          </a:p>
        </p:txBody>
      </p:sp>
    </p:spTree>
    <p:extLst>
      <p:ext uri="{BB962C8B-B14F-4D97-AF65-F5344CB8AC3E}">
        <p14:creationId xmlns:p14="http://schemas.microsoft.com/office/powerpoint/2010/main" val="892657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Where is it found?</a:t>
            </a:r>
          </a:p>
        </p:txBody>
      </p:sp>
      <p:sp>
        <p:nvSpPr>
          <p:cNvPr id="96259" name="Rectangle 3"/>
          <p:cNvSpPr>
            <a:spLocks noGrp="1" noChangeArrowheads="1"/>
          </p:cNvSpPr>
          <p:nvPr>
            <p:ph type="body" idx="1"/>
          </p:nvPr>
        </p:nvSpPr>
        <p:spPr/>
        <p:txBody>
          <a:bodyPr/>
          <a:lstStyle/>
          <a:p>
            <a:pPr>
              <a:lnSpc>
                <a:spcPct val="80000"/>
              </a:lnSpc>
            </a:pPr>
            <a:r>
              <a:rPr lang="en-US" altLang="en-US" dirty="0"/>
              <a:t>Roots/Tubers</a:t>
            </a:r>
          </a:p>
          <a:p>
            <a:pPr lvl="1">
              <a:lnSpc>
                <a:spcPct val="80000"/>
              </a:lnSpc>
            </a:pPr>
            <a:r>
              <a:rPr lang="en-US" altLang="en-US" dirty="0"/>
              <a:t>Potato</a:t>
            </a:r>
          </a:p>
          <a:p>
            <a:pPr lvl="1">
              <a:lnSpc>
                <a:spcPct val="80000"/>
              </a:lnSpc>
            </a:pPr>
            <a:r>
              <a:rPr lang="en-US" altLang="en-US" dirty="0"/>
              <a:t>Arrowroot</a:t>
            </a:r>
          </a:p>
          <a:p>
            <a:pPr lvl="1">
              <a:lnSpc>
                <a:spcPct val="80000"/>
              </a:lnSpc>
            </a:pPr>
            <a:r>
              <a:rPr lang="en-US" altLang="en-US" dirty="0"/>
              <a:t>Tapioca</a:t>
            </a:r>
          </a:p>
          <a:p>
            <a:pPr>
              <a:lnSpc>
                <a:spcPct val="80000"/>
              </a:lnSpc>
            </a:pPr>
            <a:r>
              <a:rPr lang="en-US" altLang="en-US" dirty="0"/>
              <a:t>Cereal</a:t>
            </a:r>
          </a:p>
          <a:p>
            <a:pPr lvl="1">
              <a:lnSpc>
                <a:spcPct val="80000"/>
              </a:lnSpc>
            </a:pPr>
            <a:r>
              <a:rPr lang="en-US" altLang="en-US" dirty="0"/>
              <a:t>Corn</a:t>
            </a:r>
          </a:p>
          <a:p>
            <a:pPr lvl="1">
              <a:lnSpc>
                <a:spcPct val="80000"/>
              </a:lnSpc>
            </a:pPr>
            <a:r>
              <a:rPr lang="en-US" altLang="en-US" dirty="0"/>
              <a:t>Waxy corn</a:t>
            </a:r>
          </a:p>
          <a:p>
            <a:pPr lvl="1">
              <a:lnSpc>
                <a:spcPct val="80000"/>
              </a:lnSpc>
            </a:pPr>
            <a:r>
              <a:rPr lang="en-US" altLang="en-US" dirty="0"/>
              <a:t>Wheat</a:t>
            </a:r>
          </a:p>
          <a:p>
            <a:pPr lvl="1">
              <a:lnSpc>
                <a:spcPct val="80000"/>
              </a:lnSpc>
            </a:pPr>
            <a:r>
              <a:rPr lang="en-US" altLang="en-US" dirty="0"/>
              <a:t>Rice</a:t>
            </a:r>
          </a:p>
          <a:p>
            <a:pPr lvl="1">
              <a:lnSpc>
                <a:spcPct val="80000"/>
              </a:lnSpc>
            </a:pPr>
            <a:r>
              <a:rPr lang="en-US" altLang="en-US" dirty="0"/>
              <a:t>Waxy rice</a:t>
            </a:r>
          </a:p>
        </p:txBody>
      </p:sp>
      <p:pic>
        <p:nvPicPr>
          <p:cNvPr id="2" name="Picture 1"/>
          <p:cNvPicPr>
            <a:picLocks noChangeAspect="1"/>
          </p:cNvPicPr>
          <p:nvPr/>
        </p:nvPicPr>
        <p:blipFill>
          <a:blip r:embed="rId2"/>
          <a:stretch>
            <a:fillRect/>
          </a:stretch>
        </p:blipFill>
        <p:spPr>
          <a:xfrm>
            <a:off x="5715000" y="1981200"/>
            <a:ext cx="2286000" cy="1804737"/>
          </a:xfrm>
          <a:prstGeom prst="rect">
            <a:avLst/>
          </a:prstGeom>
        </p:spPr>
      </p:pic>
      <p:pic>
        <p:nvPicPr>
          <p:cNvPr id="3" name="Picture 2"/>
          <p:cNvPicPr>
            <a:picLocks noChangeAspect="1"/>
          </p:cNvPicPr>
          <p:nvPr/>
        </p:nvPicPr>
        <p:blipFill>
          <a:blip r:embed="rId3"/>
          <a:stretch>
            <a:fillRect/>
          </a:stretch>
        </p:blipFill>
        <p:spPr>
          <a:xfrm>
            <a:off x="8001001" y="1965231"/>
            <a:ext cx="2619375" cy="1743075"/>
          </a:xfrm>
          <a:prstGeom prst="rect">
            <a:avLst/>
          </a:prstGeom>
        </p:spPr>
      </p:pic>
      <p:pic>
        <p:nvPicPr>
          <p:cNvPr id="6" name="Picture 5"/>
          <p:cNvPicPr>
            <a:picLocks noChangeAspect="1"/>
          </p:cNvPicPr>
          <p:nvPr/>
        </p:nvPicPr>
        <p:blipFill>
          <a:blip r:embed="rId4"/>
          <a:stretch>
            <a:fillRect/>
          </a:stretch>
        </p:blipFill>
        <p:spPr>
          <a:xfrm>
            <a:off x="5721824" y="4030411"/>
            <a:ext cx="2279176" cy="2514600"/>
          </a:xfrm>
          <a:prstGeom prst="rect">
            <a:avLst/>
          </a:prstGeom>
        </p:spPr>
      </p:pic>
      <p:pic>
        <p:nvPicPr>
          <p:cNvPr id="7" name="Picture 6"/>
          <p:cNvPicPr>
            <a:picLocks noChangeAspect="1"/>
          </p:cNvPicPr>
          <p:nvPr/>
        </p:nvPicPr>
        <p:blipFill>
          <a:blip r:embed="rId5"/>
          <a:stretch>
            <a:fillRect/>
          </a:stretch>
        </p:blipFill>
        <p:spPr>
          <a:xfrm>
            <a:off x="8167687" y="4620961"/>
            <a:ext cx="2286000" cy="1333500"/>
          </a:xfrm>
          <a:prstGeom prst="rect">
            <a:avLst/>
          </a:prstGeom>
        </p:spPr>
      </p:pic>
      <p:sp>
        <p:nvSpPr>
          <p:cNvPr id="8" name="TextBox 7"/>
          <p:cNvSpPr txBox="1"/>
          <p:nvPr/>
        </p:nvSpPr>
        <p:spPr>
          <a:xfrm>
            <a:off x="2438400" y="6096000"/>
            <a:ext cx="2133600" cy="369332"/>
          </a:xfrm>
          <a:prstGeom prst="rect">
            <a:avLst/>
          </a:prstGeom>
          <a:noFill/>
        </p:spPr>
        <p:txBody>
          <a:bodyPr wrap="square" rtlCol="0">
            <a:spAutoFit/>
          </a:bodyPr>
          <a:lstStyle/>
          <a:p>
            <a:r>
              <a:rPr lang="en-US" dirty="0"/>
              <a:t>Corn &amp; maize?</a:t>
            </a:r>
          </a:p>
        </p:txBody>
      </p:sp>
      <p:pic>
        <p:nvPicPr>
          <p:cNvPr id="9" name="Picture 8"/>
          <p:cNvPicPr>
            <a:picLocks noChangeAspect="1"/>
          </p:cNvPicPr>
          <p:nvPr/>
        </p:nvPicPr>
        <p:blipFill>
          <a:blip r:embed="rId6"/>
          <a:stretch>
            <a:fillRect/>
          </a:stretch>
        </p:blipFill>
        <p:spPr>
          <a:xfrm>
            <a:off x="8358187" y="282897"/>
            <a:ext cx="1905000" cy="1428750"/>
          </a:xfrm>
          <a:prstGeom prst="rect">
            <a:avLst/>
          </a:prstGeom>
        </p:spPr>
      </p:pic>
    </p:spTree>
    <p:extLst>
      <p:ext uri="{BB962C8B-B14F-4D97-AF65-F5344CB8AC3E}">
        <p14:creationId xmlns:p14="http://schemas.microsoft.com/office/powerpoint/2010/main" val="3221551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2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2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6653" y="565484"/>
            <a:ext cx="7964905" cy="1200329"/>
          </a:xfrm>
          <a:prstGeom prst="rect">
            <a:avLst/>
          </a:prstGeom>
          <a:noFill/>
        </p:spPr>
        <p:txBody>
          <a:bodyPr wrap="square" rtlCol="0">
            <a:spAutoFit/>
          </a:bodyPr>
          <a:lstStyle/>
          <a:p>
            <a:pPr marL="342900" indent="-342900" algn="r" rtl="1">
              <a:buFont typeface="Wingdings" panose="05000000000000000000" pitchFamily="2" charset="2"/>
              <a:buChar char="ü"/>
            </a:pPr>
            <a:r>
              <a:rPr lang="fa-IR" dirty="0" smtClean="0"/>
              <a:t>ید+آمیلوز آبی رنگ آبی</a:t>
            </a:r>
          </a:p>
          <a:p>
            <a:pPr marL="342900" indent="-342900" algn="r" rtl="1">
              <a:buFont typeface="Wingdings" panose="05000000000000000000" pitchFamily="2" charset="2"/>
              <a:buChar char="ü"/>
            </a:pPr>
            <a:r>
              <a:rPr lang="fa-IR" dirty="0" smtClean="0"/>
              <a:t>ید با آمیلوپکتین   </a:t>
            </a:r>
            <a:endParaRPr lang="en-US" dirty="0" smtClean="0"/>
          </a:p>
          <a:p>
            <a:pPr marL="342900" indent="-342900" algn="r" rtl="1">
              <a:buFont typeface="Wingdings" panose="05000000000000000000" pitchFamily="2" charset="2"/>
              <a:buChar char="ü"/>
            </a:pPr>
            <a:r>
              <a:rPr lang="fa-IR" dirty="0" smtClean="0"/>
              <a:t>امیلوز با مواد قطبی  (الکها، بوتانول و ..............) </a:t>
            </a:r>
          </a:p>
          <a:p>
            <a:pPr marL="342900" indent="-342900" algn="r" rtl="1">
              <a:buFont typeface="Wingdings" panose="05000000000000000000" pitchFamily="2" charset="2"/>
              <a:buChar char="ü"/>
            </a:pPr>
            <a:endParaRPr lang="en-US" dirty="0"/>
          </a:p>
        </p:txBody>
      </p:sp>
      <p:sp>
        <p:nvSpPr>
          <p:cNvPr id="3" name="TextBox 2"/>
          <p:cNvSpPr txBox="1"/>
          <p:nvPr/>
        </p:nvSpPr>
        <p:spPr>
          <a:xfrm>
            <a:off x="1903752" y="2791326"/>
            <a:ext cx="9321712" cy="1477328"/>
          </a:xfrm>
          <a:prstGeom prst="rect">
            <a:avLst/>
          </a:prstGeom>
          <a:noFill/>
        </p:spPr>
        <p:txBody>
          <a:bodyPr wrap="square" rtlCol="0">
            <a:spAutoFit/>
          </a:bodyPr>
          <a:lstStyle/>
          <a:p>
            <a:pPr marL="285750" indent="-285750" algn="r" rtl="1">
              <a:buFont typeface="Arial" panose="020B0604020202020204" pitchFamily="34" charset="0"/>
              <a:buChar char="•"/>
            </a:pPr>
            <a:r>
              <a:rPr lang="fa-IR" dirty="0" smtClean="0"/>
              <a:t> نشاسته امیلوز بالا بیش از 75% آمیلوز دارد نخود فرنگی</a:t>
            </a:r>
          </a:p>
          <a:p>
            <a:pPr marL="285750" indent="-285750" algn="r" rtl="1">
              <a:buFont typeface="Arial" panose="020B0604020202020204" pitchFamily="34" charset="0"/>
              <a:buChar char="•"/>
            </a:pPr>
            <a:r>
              <a:rPr lang="fa-IR" dirty="0"/>
              <a:t> </a:t>
            </a:r>
            <a:r>
              <a:rPr lang="fa-IR" dirty="0" smtClean="0"/>
              <a:t>نشاسته آمیلوز متوسط بین 17 تا 30% امیلوز دارد گندم برنج ذرت و سیب</a:t>
            </a:r>
            <a:r>
              <a:rPr lang="en-US" dirty="0" smtClean="0"/>
              <a:t> </a:t>
            </a:r>
            <a:r>
              <a:rPr lang="fa-IR" dirty="0" smtClean="0"/>
              <a:t>زمینی</a:t>
            </a:r>
          </a:p>
          <a:p>
            <a:pPr marL="285750" indent="-285750" algn="r" rtl="1">
              <a:buFont typeface="Arial" panose="020B0604020202020204" pitchFamily="34" charset="0"/>
              <a:buChar char="•"/>
            </a:pPr>
            <a:r>
              <a:rPr lang="fa-IR" dirty="0" smtClean="0"/>
              <a:t>نشاسته آمیلوز پایین  یا نشاسته مومی 100% آمیلوپکتین دارد با ید رنگ  ؟؟</a:t>
            </a:r>
            <a:endParaRPr lang="en-US" dirty="0" smtClean="0"/>
          </a:p>
          <a:p>
            <a:pPr marL="285750" indent="-285750" algn="r" rtl="1">
              <a:buFont typeface="Arial" panose="020B0604020202020204" pitchFamily="34" charset="0"/>
              <a:buChar char="•"/>
            </a:pPr>
            <a:r>
              <a:rPr lang="fa-IR" dirty="0" smtClean="0"/>
              <a:t>آمیلوز ایجاد ژل و فیلم</a:t>
            </a:r>
          </a:p>
          <a:p>
            <a:pPr marL="285750" indent="-285750" algn="r" rtl="1">
              <a:buFont typeface="Arial" panose="020B0604020202020204" pitchFamily="34" charset="0"/>
              <a:buChar char="•"/>
            </a:pPr>
            <a:r>
              <a:rPr lang="fa-IR" dirty="0" smtClean="0"/>
              <a:t>آمیلوپکتین جذب آب و افزایش وسکوزیته</a:t>
            </a:r>
            <a:endParaRPr lang="en-US" dirty="0"/>
          </a:p>
        </p:txBody>
      </p:sp>
      <p:pic>
        <p:nvPicPr>
          <p:cNvPr id="5" name="Picture 4"/>
          <p:cNvPicPr>
            <a:picLocks noChangeAspect="1"/>
          </p:cNvPicPr>
          <p:nvPr/>
        </p:nvPicPr>
        <p:blipFill>
          <a:blip r:embed="rId2"/>
          <a:stretch>
            <a:fillRect/>
          </a:stretch>
        </p:blipFill>
        <p:spPr>
          <a:xfrm>
            <a:off x="721246" y="339216"/>
            <a:ext cx="3101246" cy="3136091"/>
          </a:xfrm>
          <a:prstGeom prst="rect">
            <a:avLst/>
          </a:prstGeom>
        </p:spPr>
      </p:pic>
      <p:pic>
        <p:nvPicPr>
          <p:cNvPr id="6" name="Picture 5"/>
          <p:cNvPicPr>
            <a:picLocks noChangeAspect="1"/>
          </p:cNvPicPr>
          <p:nvPr/>
        </p:nvPicPr>
        <p:blipFill>
          <a:blip r:embed="rId3"/>
          <a:stretch>
            <a:fillRect/>
          </a:stretch>
        </p:blipFill>
        <p:spPr>
          <a:xfrm>
            <a:off x="401299" y="4484250"/>
            <a:ext cx="2581744" cy="2063211"/>
          </a:xfrm>
          <a:prstGeom prst="rect">
            <a:avLst/>
          </a:prstGeom>
        </p:spPr>
      </p:pic>
      <p:pic>
        <p:nvPicPr>
          <p:cNvPr id="7" name="Picture 6"/>
          <p:cNvPicPr>
            <a:picLocks noChangeAspect="1"/>
          </p:cNvPicPr>
          <p:nvPr/>
        </p:nvPicPr>
        <p:blipFill>
          <a:blip r:embed="rId4"/>
          <a:stretch>
            <a:fillRect/>
          </a:stretch>
        </p:blipFill>
        <p:spPr>
          <a:xfrm>
            <a:off x="3094141" y="4471012"/>
            <a:ext cx="3095625" cy="2076450"/>
          </a:xfrm>
          <a:prstGeom prst="rect">
            <a:avLst/>
          </a:prstGeom>
        </p:spPr>
      </p:pic>
      <p:pic>
        <p:nvPicPr>
          <p:cNvPr id="8" name="Picture 7"/>
          <p:cNvPicPr>
            <a:picLocks noChangeAspect="1"/>
          </p:cNvPicPr>
          <p:nvPr/>
        </p:nvPicPr>
        <p:blipFill>
          <a:blip r:embed="rId5"/>
          <a:stretch>
            <a:fillRect/>
          </a:stretch>
        </p:blipFill>
        <p:spPr>
          <a:xfrm>
            <a:off x="7111505" y="4484250"/>
            <a:ext cx="3095625" cy="2076450"/>
          </a:xfrm>
          <a:prstGeom prst="rect">
            <a:avLst/>
          </a:prstGeom>
        </p:spPr>
      </p:pic>
    </p:spTree>
    <p:extLst>
      <p:ext uri="{BB962C8B-B14F-4D97-AF65-F5344CB8AC3E}">
        <p14:creationId xmlns:p14="http://schemas.microsoft.com/office/powerpoint/2010/main" val="130348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z="4000"/>
              <a:t>What happens when a starch is heated in a liquid</a:t>
            </a:r>
            <a:endParaRPr lang="en-US" sz="4000"/>
          </a:p>
        </p:txBody>
      </p:sp>
      <p:sp>
        <p:nvSpPr>
          <p:cNvPr id="6147" name="Rectangle 3"/>
          <p:cNvSpPr>
            <a:spLocks noGrp="1" noChangeArrowheads="1"/>
          </p:cNvSpPr>
          <p:nvPr>
            <p:ph type="body" idx="1"/>
          </p:nvPr>
        </p:nvSpPr>
        <p:spPr/>
        <p:txBody>
          <a:bodyPr/>
          <a:lstStyle/>
          <a:p>
            <a:pPr eaLnBrk="1" hangingPunct="1"/>
            <a:endParaRPr lang="en-GB" b="1" i="1" smtClean="0"/>
          </a:p>
          <a:p>
            <a:pPr eaLnBrk="1" hangingPunct="1"/>
            <a:r>
              <a:rPr lang="en-GB" b="1" i="1" smtClean="0"/>
              <a:t>Gelatinisation</a:t>
            </a:r>
            <a:r>
              <a:rPr lang="en-GB" smtClean="0"/>
              <a:t> occurs when starch granules swell and absorb a hot liquid.</a:t>
            </a:r>
          </a:p>
          <a:p>
            <a:pPr eaLnBrk="1" hangingPunct="1">
              <a:buFontTx/>
              <a:buNone/>
            </a:pPr>
            <a:endParaRPr lang="en-GB" smtClean="0"/>
          </a:p>
          <a:p>
            <a:pPr eaLnBrk="1" hangingPunct="1"/>
            <a:r>
              <a:rPr lang="en-GB" smtClean="0"/>
              <a:t>Eventually the starch granules burst and the liquid thickens</a:t>
            </a:r>
          </a:p>
          <a:p>
            <a:pPr eaLnBrk="1" hangingPunct="1"/>
            <a:endParaRPr lang="en-US" smtClean="0"/>
          </a:p>
        </p:txBody>
      </p:sp>
    </p:spTree>
    <p:extLst>
      <p:ext uri="{BB962C8B-B14F-4D97-AF65-F5344CB8AC3E}">
        <p14:creationId xmlns:p14="http://schemas.microsoft.com/office/powerpoint/2010/main" val="3170413614"/>
      </p:ext>
    </p:extLst>
  </p:cSld>
  <p:clrMapOvr>
    <a:masterClrMapping/>
  </p:clrMapOvr>
  <p:transition advTm="30657"/>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52400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p>
        </p:txBody>
      </p:sp>
      <p:pic>
        <p:nvPicPr>
          <p:cNvPr id="7178" name="Picture 10" descr="gel 1"/>
          <p:cNvPicPr>
            <a:picLocks noChangeAspect="1" noChangeArrowheads="1"/>
          </p:cNvPicPr>
          <p:nvPr/>
        </p:nvPicPr>
        <p:blipFill>
          <a:blip r:embed="rId4">
            <a:extLst>
              <a:ext uri="{28A0092B-C50C-407E-A947-70E740481C1C}">
                <a14:useLocalDpi xmlns:a14="http://schemas.microsoft.com/office/drawing/2010/main" val="0"/>
              </a:ext>
            </a:extLst>
          </a:blip>
          <a:srcRect b="8182"/>
          <a:stretch>
            <a:fillRect/>
          </a:stretch>
        </p:blipFill>
        <p:spPr bwMode="auto">
          <a:xfrm>
            <a:off x="3224214" y="0"/>
            <a:ext cx="287178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gel 2"/>
          <p:cNvPicPr>
            <a:picLocks noChangeAspect="1" noChangeArrowheads="1"/>
          </p:cNvPicPr>
          <p:nvPr/>
        </p:nvPicPr>
        <p:blipFill>
          <a:blip r:embed="rId5">
            <a:extLst>
              <a:ext uri="{28A0092B-C50C-407E-A947-70E740481C1C}">
                <a14:useLocalDpi xmlns:a14="http://schemas.microsoft.com/office/drawing/2010/main" val="0"/>
              </a:ext>
            </a:extLst>
          </a:blip>
          <a:srcRect b="8435"/>
          <a:stretch>
            <a:fillRect/>
          </a:stretch>
        </p:blipFill>
        <p:spPr bwMode="auto">
          <a:xfrm>
            <a:off x="7788276" y="0"/>
            <a:ext cx="28797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gel 3"/>
          <p:cNvPicPr>
            <a:picLocks noChangeAspect="1" noChangeArrowheads="1"/>
          </p:cNvPicPr>
          <p:nvPr/>
        </p:nvPicPr>
        <p:blipFill>
          <a:blip r:embed="rId6">
            <a:extLst>
              <a:ext uri="{28A0092B-C50C-407E-A947-70E740481C1C}">
                <a14:useLocalDpi xmlns:a14="http://schemas.microsoft.com/office/drawing/2010/main" val="0"/>
              </a:ext>
            </a:extLst>
          </a:blip>
          <a:srcRect b="8145"/>
          <a:stretch>
            <a:fillRect/>
          </a:stretch>
        </p:blipFill>
        <p:spPr bwMode="auto">
          <a:xfrm>
            <a:off x="3071813" y="3068638"/>
            <a:ext cx="33718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gel 4"/>
          <p:cNvPicPr>
            <a:picLocks noChangeAspect="1" noChangeArrowheads="1"/>
          </p:cNvPicPr>
          <p:nvPr/>
        </p:nvPicPr>
        <p:blipFill>
          <a:blip r:embed="rId7">
            <a:extLst>
              <a:ext uri="{28A0092B-C50C-407E-A947-70E740481C1C}">
                <a14:useLocalDpi xmlns:a14="http://schemas.microsoft.com/office/drawing/2010/main" val="0"/>
              </a:ext>
            </a:extLst>
          </a:blip>
          <a:srcRect b="8145"/>
          <a:stretch>
            <a:fillRect/>
          </a:stretch>
        </p:blipFill>
        <p:spPr bwMode="auto">
          <a:xfrm>
            <a:off x="7296150" y="3068638"/>
            <a:ext cx="337185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17"/>
          <p:cNvSpPr txBox="1">
            <a:spLocks noChangeArrowheads="1"/>
          </p:cNvSpPr>
          <p:nvPr/>
        </p:nvSpPr>
        <p:spPr bwMode="auto">
          <a:xfrm>
            <a:off x="1774825" y="620714"/>
            <a:ext cx="12969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Heat starch granules in liquid</a:t>
            </a:r>
            <a:endParaRPr lang="en-US" b="1"/>
          </a:p>
        </p:txBody>
      </p:sp>
      <p:sp>
        <p:nvSpPr>
          <p:cNvPr id="7186" name="Text Box 18"/>
          <p:cNvSpPr txBox="1">
            <a:spLocks noChangeArrowheads="1"/>
          </p:cNvSpPr>
          <p:nvPr/>
        </p:nvSpPr>
        <p:spPr bwMode="auto">
          <a:xfrm>
            <a:off x="6383339" y="692151"/>
            <a:ext cx="12969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Starch granules become swollen</a:t>
            </a:r>
            <a:endParaRPr lang="en-US" b="1"/>
          </a:p>
        </p:txBody>
      </p:sp>
      <p:sp>
        <p:nvSpPr>
          <p:cNvPr id="7187" name="Text Box 19"/>
          <p:cNvSpPr txBox="1">
            <a:spLocks noChangeArrowheads="1"/>
          </p:cNvSpPr>
          <p:nvPr/>
        </p:nvSpPr>
        <p:spPr bwMode="auto">
          <a:xfrm>
            <a:off x="1774825" y="3355975"/>
            <a:ext cx="1296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Starch granules burst</a:t>
            </a:r>
            <a:endParaRPr lang="en-US" b="1"/>
          </a:p>
        </p:txBody>
      </p:sp>
      <p:sp>
        <p:nvSpPr>
          <p:cNvPr id="7188" name="Text Box 20"/>
          <p:cNvSpPr txBox="1">
            <a:spLocks noChangeArrowheads="1"/>
          </p:cNvSpPr>
          <p:nvPr/>
        </p:nvSpPr>
        <p:spPr bwMode="auto">
          <a:xfrm>
            <a:off x="6096001" y="3429000"/>
            <a:ext cx="136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The liquid thickens and gelatinises</a:t>
            </a:r>
            <a:endParaRPr lang="en-US" b="1"/>
          </a:p>
        </p:txBody>
      </p:sp>
      <p:sp>
        <p:nvSpPr>
          <p:cNvPr id="7179" name="Text Box 21"/>
          <p:cNvSpPr txBox="1">
            <a:spLocks noChangeArrowheads="1"/>
          </p:cNvSpPr>
          <p:nvPr/>
        </p:nvSpPr>
        <p:spPr bwMode="auto">
          <a:xfrm>
            <a:off x="2135188" y="6237289"/>
            <a:ext cx="799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b="1"/>
              <a:t>Starch gelatinises when heated in a liquid, producing a thickened liquid</a:t>
            </a:r>
            <a:endParaRPr lang="en-US" b="1"/>
          </a:p>
        </p:txBody>
      </p:sp>
    </p:spTree>
    <p:custDataLst>
      <p:tags r:id="rId1"/>
    </p:custDataLst>
    <p:extLst>
      <p:ext uri="{BB962C8B-B14F-4D97-AF65-F5344CB8AC3E}">
        <p14:creationId xmlns:p14="http://schemas.microsoft.com/office/powerpoint/2010/main" val="718577789"/>
      </p:ext>
    </p:extLst>
  </p:cSld>
  <p:clrMapOvr>
    <a:masterClrMapping/>
  </p:clrMapOvr>
  <p:transition advTm="3028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 calcmode="lin" valueType="num">
                                      <p:cBhvr>
                                        <p:cTn id="7" dur="500" fill="hold"/>
                                        <p:tgtEl>
                                          <p:spTgt spid="7185"/>
                                        </p:tgtEl>
                                        <p:attrNameLst>
                                          <p:attrName>ppt_w</p:attrName>
                                        </p:attrNameLst>
                                      </p:cBhvr>
                                      <p:tavLst>
                                        <p:tav tm="0">
                                          <p:val>
                                            <p:fltVal val="0"/>
                                          </p:val>
                                        </p:tav>
                                        <p:tav tm="100000">
                                          <p:val>
                                            <p:strVal val="#ppt_w"/>
                                          </p:val>
                                        </p:tav>
                                      </p:tavLst>
                                    </p:anim>
                                    <p:anim calcmode="lin" valueType="num">
                                      <p:cBhvr>
                                        <p:cTn id="8" dur="500" fill="hold"/>
                                        <p:tgtEl>
                                          <p:spTgt spid="7185"/>
                                        </p:tgtEl>
                                        <p:attrNameLst>
                                          <p:attrName>ppt_h</p:attrName>
                                        </p:attrNameLst>
                                      </p:cBhvr>
                                      <p:tavLst>
                                        <p:tav tm="0">
                                          <p:val>
                                            <p:fltVal val="0"/>
                                          </p:val>
                                        </p:tav>
                                        <p:tav tm="100000">
                                          <p:val>
                                            <p:strVal val="#ppt_h"/>
                                          </p:val>
                                        </p:tav>
                                      </p:tavLst>
                                    </p:anim>
                                    <p:animEffect transition="in" filter="fade">
                                      <p:cBhvr>
                                        <p:cTn id="9" dur="500"/>
                                        <p:tgtEl>
                                          <p:spTgt spid="71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178"/>
                                        </p:tgtEl>
                                        <p:attrNameLst>
                                          <p:attrName>style.visibility</p:attrName>
                                        </p:attrNameLst>
                                      </p:cBhvr>
                                      <p:to>
                                        <p:strVal val="visible"/>
                                      </p:to>
                                    </p:set>
                                    <p:anim calcmode="lin" valueType="num">
                                      <p:cBhvr>
                                        <p:cTn id="14" dur="500" fill="hold"/>
                                        <p:tgtEl>
                                          <p:spTgt spid="7178"/>
                                        </p:tgtEl>
                                        <p:attrNameLst>
                                          <p:attrName>ppt_w</p:attrName>
                                        </p:attrNameLst>
                                      </p:cBhvr>
                                      <p:tavLst>
                                        <p:tav tm="0">
                                          <p:val>
                                            <p:fltVal val="0"/>
                                          </p:val>
                                        </p:tav>
                                        <p:tav tm="100000">
                                          <p:val>
                                            <p:strVal val="#ppt_w"/>
                                          </p:val>
                                        </p:tav>
                                      </p:tavLst>
                                    </p:anim>
                                    <p:anim calcmode="lin" valueType="num">
                                      <p:cBhvr>
                                        <p:cTn id="15" dur="500" fill="hold"/>
                                        <p:tgtEl>
                                          <p:spTgt spid="7178"/>
                                        </p:tgtEl>
                                        <p:attrNameLst>
                                          <p:attrName>ppt_h</p:attrName>
                                        </p:attrNameLst>
                                      </p:cBhvr>
                                      <p:tavLst>
                                        <p:tav tm="0">
                                          <p:val>
                                            <p:fltVal val="0"/>
                                          </p:val>
                                        </p:tav>
                                        <p:tav tm="100000">
                                          <p:val>
                                            <p:strVal val="#ppt_h"/>
                                          </p:val>
                                        </p:tav>
                                      </p:tavLst>
                                    </p:anim>
                                    <p:animEffect transition="in" filter="fade">
                                      <p:cBhvr>
                                        <p:cTn id="16" dur="500"/>
                                        <p:tgtEl>
                                          <p:spTgt spid="71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186"/>
                                        </p:tgtEl>
                                        <p:attrNameLst>
                                          <p:attrName>style.visibility</p:attrName>
                                        </p:attrNameLst>
                                      </p:cBhvr>
                                      <p:to>
                                        <p:strVal val="visible"/>
                                      </p:to>
                                    </p:set>
                                    <p:anim calcmode="lin" valueType="num">
                                      <p:cBhvr>
                                        <p:cTn id="21" dur="500" fill="hold"/>
                                        <p:tgtEl>
                                          <p:spTgt spid="7186"/>
                                        </p:tgtEl>
                                        <p:attrNameLst>
                                          <p:attrName>ppt_w</p:attrName>
                                        </p:attrNameLst>
                                      </p:cBhvr>
                                      <p:tavLst>
                                        <p:tav tm="0">
                                          <p:val>
                                            <p:fltVal val="0"/>
                                          </p:val>
                                        </p:tav>
                                        <p:tav tm="100000">
                                          <p:val>
                                            <p:strVal val="#ppt_w"/>
                                          </p:val>
                                        </p:tav>
                                      </p:tavLst>
                                    </p:anim>
                                    <p:anim calcmode="lin" valueType="num">
                                      <p:cBhvr>
                                        <p:cTn id="22" dur="500" fill="hold"/>
                                        <p:tgtEl>
                                          <p:spTgt spid="7186"/>
                                        </p:tgtEl>
                                        <p:attrNameLst>
                                          <p:attrName>ppt_h</p:attrName>
                                        </p:attrNameLst>
                                      </p:cBhvr>
                                      <p:tavLst>
                                        <p:tav tm="0">
                                          <p:val>
                                            <p:fltVal val="0"/>
                                          </p:val>
                                        </p:tav>
                                        <p:tav tm="100000">
                                          <p:val>
                                            <p:strVal val="#ppt_h"/>
                                          </p:val>
                                        </p:tav>
                                      </p:tavLst>
                                    </p:anim>
                                    <p:animEffect transition="in" filter="fade">
                                      <p:cBhvr>
                                        <p:cTn id="23" dur="500"/>
                                        <p:tgtEl>
                                          <p:spTgt spid="71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7182"/>
                                        </p:tgtEl>
                                        <p:attrNameLst>
                                          <p:attrName>style.visibility</p:attrName>
                                        </p:attrNameLst>
                                      </p:cBhvr>
                                      <p:to>
                                        <p:strVal val="visible"/>
                                      </p:to>
                                    </p:set>
                                    <p:anim calcmode="lin" valueType="num">
                                      <p:cBhvr>
                                        <p:cTn id="28" dur="500" fill="hold"/>
                                        <p:tgtEl>
                                          <p:spTgt spid="7182"/>
                                        </p:tgtEl>
                                        <p:attrNameLst>
                                          <p:attrName>ppt_w</p:attrName>
                                        </p:attrNameLst>
                                      </p:cBhvr>
                                      <p:tavLst>
                                        <p:tav tm="0">
                                          <p:val>
                                            <p:fltVal val="0"/>
                                          </p:val>
                                        </p:tav>
                                        <p:tav tm="100000">
                                          <p:val>
                                            <p:strVal val="#ppt_w"/>
                                          </p:val>
                                        </p:tav>
                                      </p:tavLst>
                                    </p:anim>
                                    <p:anim calcmode="lin" valueType="num">
                                      <p:cBhvr>
                                        <p:cTn id="29" dur="500" fill="hold"/>
                                        <p:tgtEl>
                                          <p:spTgt spid="7182"/>
                                        </p:tgtEl>
                                        <p:attrNameLst>
                                          <p:attrName>ppt_h</p:attrName>
                                        </p:attrNameLst>
                                      </p:cBhvr>
                                      <p:tavLst>
                                        <p:tav tm="0">
                                          <p:val>
                                            <p:fltVal val="0"/>
                                          </p:val>
                                        </p:tav>
                                        <p:tav tm="100000">
                                          <p:val>
                                            <p:strVal val="#ppt_h"/>
                                          </p:val>
                                        </p:tav>
                                      </p:tavLst>
                                    </p:anim>
                                    <p:animEffect transition="in" filter="fade">
                                      <p:cBhvr>
                                        <p:cTn id="30" dur="500"/>
                                        <p:tgtEl>
                                          <p:spTgt spid="718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187"/>
                                        </p:tgtEl>
                                        <p:attrNameLst>
                                          <p:attrName>style.visibility</p:attrName>
                                        </p:attrNameLst>
                                      </p:cBhvr>
                                      <p:to>
                                        <p:strVal val="visible"/>
                                      </p:to>
                                    </p:set>
                                    <p:anim calcmode="lin" valueType="num">
                                      <p:cBhvr>
                                        <p:cTn id="35" dur="500" fill="hold"/>
                                        <p:tgtEl>
                                          <p:spTgt spid="7187"/>
                                        </p:tgtEl>
                                        <p:attrNameLst>
                                          <p:attrName>ppt_w</p:attrName>
                                        </p:attrNameLst>
                                      </p:cBhvr>
                                      <p:tavLst>
                                        <p:tav tm="0">
                                          <p:val>
                                            <p:fltVal val="0"/>
                                          </p:val>
                                        </p:tav>
                                        <p:tav tm="100000">
                                          <p:val>
                                            <p:strVal val="#ppt_w"/>
                                          </p:val>
                                        </p:tav>
                                      </p:tavLst>
                                    </p:anim>
                                    <p:anim calcmode="lin" valueType="num">
                                      <p:cBhvr>
                                        <p:cTn id="36" dur="500" fill="hold"/>
                                        <p:tgtEl>
                                          <p:spTgt spid="7187"/>
                                        </p:tgtEl>
                                        <p:attrNameLst>
                                          <p:attrName>ppt_h</p:attrName>
                                        </p:attrNameLst>
                                      </p:cBhvr>
                                      <p:tavLst>
                                        <p:tav tm="0">
                                          <p:val>
                                            <p:fltVal val="0"/>
                                          </p:val>
                                        </p:tav>
                                        <p:tav tm="100000">
                                          <p:val>
                                            <p:strVal val="#ppt_h"/>
                                          </p:val>
                                        </p:tav>
                                      </p:tavLst>
                                    </p:anim>
                                    <p:animEffect transition="in" filter="fade">
                                      <p:cBhvr>
                                        <p:cTn id="37" dur="500"/>
                                        <p:tgtEl>
                                          <p:spTgt spid="718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7183"/>
                                        </p:tgtEl>
                                        <p:attrNameLst>
                                          <p:attrName>style.visibility</p:attrName>
                                        </p:attrNameLst>
                                      </p:cBhvr>
                                      <p:to>
                                        <p:strVal val="visible"/>
                                      </p:to>
                                    </p:set>
                                    <p:anim calcmode="lin" valueType="num">
                                      <p:cBhvr>
                                        <p:cTn id="42" dur="500" fill="hold"/>
                                        <p:tgtEl>
                                          <p:spTgt spid="7183"/>
                                        </p:tgtEl>
                                        <p:attrNameLst>
                                          <p:attrName>ppt_w</p:attrName>
                                        </p:attrNameLst>
                                      </p:cBhvr>
                                      <p:tavLst>
                                        <p:tav tm="0">
                                          <p:val>
                                            <p:fltVal val="0"/>
                                          </p:val>
                                        </p:tav>
                                        <p:tav tm="100000">
                                          <p:val>
                                            <p:strVal val="#ppt_w"/>
                                          </p:val>
                                        </p:tav>
                                      </p:tavLst>
                                    </p:anim>
                                    <p:anim calcmode="lin" valueType="num">
                                      <p:cBhvr>
                                        <p:cTn id="43" dur="500" fill="hold"/>
                                        <p:tgtEl>
                                          <p:spTgt spid="7183"/>
                                        </p:tgtEl>
                                        <p:attrNameLst>
                                          <p:attrName>ppt_h</p:attrName>
                                        </p:attrNameLst>
                                      </p:cBhvr>
                                      <p:tavLst>
                                        <p:tav tm="0">
                                          <p:val>
                                            <p:fltVal val="0"/>
                                          </p:val>
                                        </p:tav>
                                        <p:tav tm="100000">
                                          <p:val>
                                            <p:strVal val="#ppt_h"/>
                                          </p:val>
                                        </p:tav>
                                      </p:tavLst>
                                    </p:anim>
                                    <p:animEffect transition="in" filter="fade">
                                      <p:cBhvr>
                                        <p:cTn id="44" dur="500"/>
                                        <p:tgtEl>
                                          <p:spTgt spid="71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88"/>
                                        </p:tgtEl>
                                        <p:attrNameLst>
                                          <p:attrName>style.visibility</p:attrName>
                                        </p:attrNameLst>
                                      </p:cBhvr>
                                      <p:to>
                                        <p:strVal val="visible"/>
                                      </p:to>
                                    </p:set>
                                    <p:anim calcmode="lin" valueType="num">
                                      <p:cBhvr>
                                        <p:cTn id="49" dur="500" fill="hold"/>
                                        <p:tgtEl>
                                          <p:spTgt spid="7188"/>
                                        </p:tgtEl>
                                        <p:attrNameLst>
                                          <p:attrName>ppt_w</p:attrName>
                                        </p:attrNameLst>
                                      </p:cBhvr>
                                      <p:tavLst>
                                        <p:tav tm="0">
                                          <p:val>
                                            <p:fltVal val="0"/>
                                          </p:val>
                                        </p:tav>
                                        <p:tav tm="100000">
                                          <p:val>
                                            <p:strVal val="#ppt_w"/>
                                          </p:val>
                                        </p:tav>
                                      </p:tavLst>
                                    </p:anim>
                                    <p:anim calcmode="lin" valueType="num">
                                      <p:cBhvr>
                                        <p:cTn id="50" dur="500" fill="hold"/>
                                        <p:tgtEl>
                                          <p:spTgt spid="7188"/>
                                        </p:tgtEl>
                                        <p:attrNameLst>
                                          <p:attrName>ppt_h</p:attrName>
                                        </p:attrNameLst>
                                      </p:cBhvr>
                                      <p:tavLst>
                                        <p:tav tm="0">
                                          <p:val>
                                            <p:fltVal val="0"/>
                                          </p:val>
                                        </p:tav>
                                        <p:tav tm="100000">
                                          <p:val>
                                            <p:strVal val="#ppt_h"/>
                                          </p:val>
                                        </p:tav>
                                      </p:tavLst>
                                    </p:anim>
                                    <p:animEffect transition="in" filter="fade">
                                      <p:cBhvr>
                                        <p:cTn id="51" dur="500"/>
                                        <p:tgtEl>
                                          <p:spTgt spid="718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7184"/>
                                        </p:tgtEl>
                                        <p:attrNameLst>
                                          <p:attrName>style.visibility</p:attrName>
                                        </p:attrNameLst>
                                      </p:cBhvr>
                                      <p:to>
                                        <p:strVal val="visible"/>
                                      </p:to>
                                    </p:set>
                                    <p:anim calcmode="lin" valueType="num">
                                      <p:cBhvr>
                                        <p:cTn id="56" dur="500" fill="hold"/>
                                        <p:tgtEl>
                                          <p:spTgt spid="7184"/>
                                        </p:tgtEl>
                                        <p:attrNameLst>
                                          <p:attrName>ppt_w</p:attrName>
                                        </p:attrNameLst>
                                      </p:cBhvr>
                                      <p:tavLst>
                                        <p:tav tm="0">
                                          <p:val>
                                            <p:fltVal val="0"/>
                                          </p:val>
                                        </p:tav>
                                        <p:tav tm="100000">
                                          <p:val>
                                            <p:strVal val="#ppt_w"/>
                                          </p:val>
                                        </p:tav>
                                      </p:tavLst>
                                    </p:anim>
                                    <p:anim calcmode="lin" valueType="num">
                                      <p:cBhvr>
                                        <p:cTn id="57" dur="500" fill="hold"/>
                                        <p:tgtEl>
                                          <p:spTgt spid="7184"/>
                                        </p:tgtEl>
                                        <p:attrNameLst>
                                          <p:attrName>ppt_h</p:attrName>
                                        </p:attrNameLst>
                                      </p:cBhvr>
                                      <p:tavLst>
                                        <p:tav tm="0">
                                          <p:val>
                                            <p:fltVal val="0"/>
                                          </p:val>
                                        </p:tav>
                                        <p:tav tm="100000">
                                          <p:val>
                                            <p:strVal val="#ppt_h"/>
                                          </p:val>
                                        </p:tav>
                                      </p:tavLst>
                                    </p:anim>
                                    <p:animEffect transition="in" filter="fade">
                                      <p:cBhvr>
                                        <p:cTn id="58"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186" grpId="0"/>
      <p:bldP spid="7187" grpId="0"/>
      <p:bldP spid="71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129590"/>
            <a:ext cx="4876800" cy="49625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176" y="324852"/>
            <a:ext cx="5905500" cy="2286000"/>
          </a:xfrm>
          <a:prstGeom prst="rect">
            <a:avLst/>
          </a:prstGeom>
        </p:spPr>
      </p:pic>
      <p:pic>
        <p:nvPicPr>
          <p:cNvPr id="6" name="Picture 5"/>
          <p:cNvPicPr>
            <a:picLocks noChangeAspect="1"/>
          </p:cNvPicPr>
          <p:nvPr/>
        </p:nvPicPr>
        <p:blipFill>
          <a:blip r:embed="rId4"/>
          <a:stretch>
            <a:fillRect/>
          </a:stretch>
        </p:blipFill>
        <p:spPr>
          <a:xfrm>
            <a:off x="6163176" y="2760319"/>
            <a:ext cx="6028448" cy="1048603"/>
          </a:xfrm>
          <a:prstGeom prst="rect">
            <a:avLst/>
          </a:prstGeom>
        </p:spPr>
      </p:pic>
      <p:sp>
        <p:nvSpPr>
          <p:cNvPr id="7" name="Rectangle 6"/>
          <p:cNvSpPr/>
          <p:nvPr/>
        </p:nvSpPr>
        <p:spPr>
          <a:xfrm>
            <a:off x="134567" y="185555"/>
            <a:ext cx="901850" cy="369332"/>
          </a:xfrm>
          <a:prstGeom prst="rect">
            <a:avLst/>
          </a:prstGeom>
        </p:spPr>
        <p:txBody>
          <a:bodyPr wrap="none">
            <a:spAutoFit/>
          </a:bodyPr>
          <a:lstStyle/>
          <a:p>
            <a:r>
              <a:rPr lang="en-US" dirty="0" err="1"/>
              <a:t>phytate</a:t>
            </a:r>
            <a:endParaRPr lang="en-US" dirty="0"/>
          </a:p>
        </p:txBody>
      </p:sp>
      <p:sp>
        <p:nvSpPr>
          <p:cNvPr id="8" name="Rectangle 7"/>
          <p:cNvSpPr/>
          <p:nvPr/>
        </p:nvSpPr>
        <p:spPr>
          <a:xfrm>
            <a:off x="385011" y="5257254"/>
            <a:ext cx="3855094" cy="646331"/>
          </a:xfrm>
          <a:prstGeom prst="rect">
            <a:avLst/>
          </a:prstGeom>
        </p:spPr>
        <p:txBody>
          <a:bodyPr wrap="none">
            <a:spAutoFit/>
          </a:bodyPr>
          <a:lstStyle/>
          <a:p>
            <a:r>
              <a:rPr lang="en-US" smtClean="0"/>
              <a:t>plant tissues, especially bran and seeds</a:t>
            </a:r>
          </a:p>
          <a:p>
            <a:endParaRPr lang="en-US" dirty="0"/>
          </a:p>
        </p:txBody>
      </p:sp>
      <p:sp>
        <p:nvSpPr>
          <p:cNvPr id="9" name="Rectangle 8"/>
          <p:cNvSpPr/>
          <p:nvPr/>
        </p:nvSpPr>
        <p:spPr>
          <a:xfrm>
            <a:off x="446961" y="5628544"/>
            <a:ext cx="3466783" cy="369332"/>
          </a:xfrm>
          <a:prstGeom prst="rect">
            <a:avLst/>
          </a:prstGeom>
        </p:spPr>
        <p:txBody>
          <a:bodyPr wrap="none">
            <a:spAutoFit/>
          </a:bodyPr>
          <a:lstStyle/>
          <a:p>
            <a:r>
              <a:rPr lang="en-US" dirty="0"/>
              <a:t>calcium, magnesium, iron, and zinc</a:t>
            </a:r>
          </a:p>
        </p:txBody>
      </p:sp>
    </p:spTree>
    <p:extLst>
      <p:ext uri="{BB962C8B-B14F-4D97-AF65-F5344CB8AC3E}">
        <p14:creationId xmlns:p14="http://schemas.microsoft.com/office/powerpoint/2010/main" val="2076831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val 2"/>
          <p:cNvSpPr>
            <a:spLocks noChangeArrowheads="1"/>
          </p:cNvSpPr>
          <p:nvPr/>
        </p:nvSpPr>
        <p:spPr bwMode="auto">
          <a:xfrm>
            <a:off x="4114800" y="1295400"/>
            <a:ext cx="4038600" cy="3810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89" name="Group 17"/>
          <p:cNvGrpSpPr>
            <a:grpSpLocks/>
          </p:cNvGrpSpPr>
          <p:nvPr/>
        </p:nvGrpSpPr>
        <p:grpSpPr bwMode="auto">
          <a:xfrm>
            <a:off x="4324350" y="2038350"/>
            <a:ext cx="3619500" cy="2952750"/>
            <a:chOff x="1764" y="1284"/>
            <a:chExt cx="2280" cy="1860"/>
          </a:xfrm>
        </p:grpSpPr>
        <p:sp>
          <p:nvSpPr>
            <p:cNvPr id="3075" name="Freeform 3"/>
            <p:cNvSpPr>
              <a:spLocks/>
            </p:cNvSpPr>
            <p:nvPr/>
          </p:nvSpPr>
          <p:spPr bwMode="auto">
            <a:xfrm>
              <a:off x="2880" y="1584"/>
              <a:ext cx="1056" cy="576"/>
            </a:xfrm>
            <a:custGeom>
              <a:avLst/>
              <a:gdLst>
                <a:gd name="T0" fmla="*/ 0 w 1056"/>
                <a:gd name="T1" fmla="*/ 576 h 576"/>
                <a:gd name="T2" fmla="*/ 60 w 1056"/>
                <a:gd name="T3" fmla="*/ 468 h 576"/>
                <a:gd name="T4" fmla="*/ 96 w 1056"/>
                <a:gd name="T5" fmla="*/ 384 h 576"/>
                <a:gd name="T6" fmla="*/ 132 w 1056"/>
                <a:gd name="T7" fmla="*/ 360 h 576"/>
                <a:gd name="T8" fmla="*/ 492 w 1056"/>
                <a:gd name="T9" fmla="*/ 216 h 576"/>
                <a:gd name="T10" fmla="*/ 672 w 1056"/>
                <a:gd name="T11" fmla="*/ 180 h 576"/>
                <a:gd name="T12" fmla="*/ 768 w 1056"/>
                <a:gd name="T13" fmla="*/ 156 h 576"/>
                <a:gd name="T14" fmla="*/ 1056 w 1056"/>
                <a:gd name="T15" fmla="*/ 0 h 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6" h="576">
                  <a:moveTo>
                    <a:pt x="0" y="576"/>
                  </a:moveTo>
                  <a:cubicBezTo>
                    <a:pt x="13" y="537"/>
                    <a:pt x="47" y="507"/>
                    <a:pt x="60" y="468"/>
                  </a:cubicBezTo>
                  <a:cubicBezTo>
                    <a:pt x="68" y="443"/>
                    <a:pt x="80" y="404"/>
                    <a:pt x="96" y="384"/>
                  </a:cubicBezTo>
                  <a:cubicBezTo>
                    <a:pt x="105" y="373"/>
                    <a:pt x="121" y="369"/>
                    <a:pt x="132" y="360"/>
                  </a:cubicBezTo>
                  <a:cubicBezTo>
                    <a:pt x="258" y="255"/>
                    <a:pt x="334" y="245"/>
                    <a:pt x="492" y="216"/>
                  </a:cubicBezTo>
                  <a:cubicBezTo>
                    <a:pt x="551" y="205"/>
                    <a:pt x="613" y="193"/>
                    <a:pt x="672" y="180"/>
                  </a:cubicBezTo>
                  <a:cubicBezTo>
                    <a:pt x="704" y="173"/>
                    <a:pt x="768" y="156"/>
                    <a:pt x="768" y="156"/>
                  </a:cubicBezTo>
                  <a:cubicBezTo>
                    <a:pt x="862" y="93"/>
                    <a:pt x="973" y="83"/>
                    <a:pt x="1056"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Freeform 4"/>
            <p:cNvSpPr>
              <a:spLocks/>
            </p:cNvSpPr>
            <p:nvPr/>
          </p:nvSpPr>
          <p:spPr bwMode="auto">
            <a:xfrm>
              <a:off x="3336" y="1308"/>
              <a:ext cx="372" cy="504"/>
            </a:xfrm>
            <a:custGeom>
              <a:avLst/>
              <a:gdLst>
                <a:gd name="T0" fmla="*/ 0 w 372"/>
                <a:gd name="T1" fmla="*/ 504 h 504"/>
                <a:gd name="T2" fmla="*/ 72 w 372"/>
                <a:gd name="T3" fmla="*/ 312 h 504"/>
                <a:gd name="T4" fmla="*/ 156 w 372"/>
                <a:gd name="T5" fmla="*/ 180 h 504"/>
                <a:gd name="T6" fmla="*/ 300 w 372"/>
                <a:gd name="T7" fmla="*/ 72 h 504"/>
                <a:gd name="T8" fmla="*/ 372 w 372"/>
                <a:gd name="T9" fmla="*/ 0 h 504"/>
              </a:gdLst>
              <a:ahLst/>
              <a:cxnLst>
                <a:cxn ang="0">
                  <a:pos x="T0" y="T1"/>
                </a:cxn>
                <a:cxn ang="0">
                  <a:pos x="T2" y="T3"/>
                </a:cxn>
                <a:cxn ang="0">
                  <a:pos x="T4" y="T5"/>
                </a:cxn>
                <a:cxn ang="0">
                  <a:pos x="T6" y="T7"/>
                </a:cxn>
                <a:cxn ang="0">
                  <a:pos x="T8" y="T9"/>
                </a:cxn>
              </a:cxnLst>
              <a:rect l="0" t="0" r="r" b="b"/>
              <a:pathLst>
                <a:path w="372" h="504">
                  <a:moveTo>
                    <a:pt x="0" y="504"/>
                  </a:moveTo>
                  <a:cubicBezTo>
                    <a:pt x="22" y="438"/>
                    <a:pt x="46" y="376"/>
                    <a:pt x="72" y="312"/>
                  </a:cubicBezTo>
                  <a:cubicBezTo>
                    <a:pt x="102" y="238"/>
                    <a:pt x="87" y="226"/>
                    <a:pt x="156" y="180"/>
                  </a:cubicBezTo>
                  <a:cubicBezTo>
                    <a:pt x="200" y="114"/>
                    <a:pt x="248" y="113"/>
                    <a:pt x="300" y="72"/>
                  </a:cubicBezTo>
                  <a:cubicBezTo>
                    <a:pt x="327" y="51"/>
                    <a:pt x="372" y="0"/>
                    <a:pt x="372"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Freeform 5"/>
            <p:cNvSpPr>
              <a:spLocks/>
            </p:cNvSpPr>
            <p:nvPr/>
          </p:nvSpPr>
          <p:spPr bwMode="auto">
            <a:xfrm>
              <a:off x="3480" y="1788"/>
              <a:ext cx="564" cy="226"/>
            </a:xfrm>
            <a:custGeom>
              <a:avLst/>
              <a:gdLst>
                <a:gd name="T0" fmla="*/ 0 w 564"/>
                <a:gd name="T1" fmla="*/ 0 h 226"/>
                <a:gd name="T2" fmla="*/ 564 w 564"/>
                <a:gd name="T3" fmla="*/ 120 h 226"/>
              </a:gdLst>
              <a:ahLst/>
              <a:cxnLst>
                <a:cxn ang="0">
                  <a:pos x="T0" y="T1"/>
                </a:cxn>
                <a:cxn ang="0">
                  <a:pos x="T2" y="T3"/>
                </a:cxn>
              </a:cxnLst>
              <a:rect l="0" t="0" r="r" b="b"/>
              <a:pathLst>
                <a:path w="564" h="226">
                  <a:moveTo>
                    <a:pt x="0" y="0"/>
                  </a:moveTo>
                  <a:cubicBezTo>
                    <a:pt x="75" y="226"/>
                    <a:pt x="401" y="120"/>
                    <a:pt x="564" y="12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Freeform 6"/>
            <p:cNvSpPr>
              <a:spLocks/>
            </p:cNvSpPr>
            <p:nvPr/>
          </p:nvSpPr>
          <p:spPr bwMode="auto">
            <a:xfrm>
              <a:off x="1932" y="1428"/>
              <a:ext cx="816" cy="744"/>
            </a:xfrm>
            <a:custGeom>
              <a:avLst/>
              <a:gdLst>
                <a:gd name="T0" fmla="*/ 816 w 816"/>
                <a:gd name="T1" fmla="*/ 744 h 744"/>
                <a:gd name="T2" fmla="*/ 612 w 816"/>
                <a:gd name="T3" fmla="*/ 588 h 744"/>
                <a:gd name="T4" fmla="*/ 204 w 816"/>
                <a:gd name="T5" fmla="*/ 408 h 744"/>
                <a:gd name="T6" fmla="*/ 60 w 816"/>
                <a:gd name="T7" fmla="*/ 264 h 744"/>
                <a:gd name="T8" fmla="*/ 36 w 816"/>
                <a:gd name="T9" fmla="*/ 192 h 744"/>
                <a:gd name="T10" fmla="*/ 24 w 816"/>
                <a:gd name="T11" fmla="*/ 72 h 744"/>
                <a:gd name="T12" fmla="*/ 0 w 816"/>
                <a:gd name="T13" fmla="*/ 0 h 744"/>
              </a:gdLst>
              <a:ahLst/>
              <a:cxnLst>
                <a:cxn ang="0">
                  <a:pos x="T0" y="T1"/>
                </a:cxn>
                <a:cxn ang="0">
                  <a:pos x="T2" y="T3"/>
                </a:cxn>
                <a:cxn ang="0">
                  <a:pos x="T4" y="T5"/>
                </a:cxn>
                <a:cxn ang="0">
                  <a:pos x="T6" y="T7"/>
                </a:cxn>
                <a:cxn ang="0">
                  <a:pos x="T8" y="T9"/>
                </a:cxn>
                <a:cxn ang="0">
                  <a:pos x="T10" y="T11"/>
                </a:cxn>
                <a:cxn ang="0">
                  <a:pos x="T12" y="T13"/>
                </a:cxn>
              </a:cxnLst>
              <a:rect l="0" t="0" r="r" b="b"/>
              <a:pathLst>
                <a:path w="816" h="744">
                  <a:moveTo>
                    <a:pt x="816" y="744"/>
                  </a:moveTo>
                  <a:cubicBezTo>
                    <a:pt x="787" y="629"/>
                    <a:pt x="718" y="623"/>
                    <a:pt x="612" y="588"/>
                  </a:cubicBezTo>
                  <a:cubicBezTo>
                    <a:pt x="491" y="498"/>
                    <a:pt x="346" y="455"/>
                    <a:pt x="204" y="408"/>
                  </a:cubicBezTo>
                  <a:cubicBezTo>
                    <a:pt x="152" y="369"/>
                    <a:pt x="88" y="326"/>
                    <a:pt x="60" y="264"/>
                  </a:cubicBezTo>
                  <a:cubicBezTo>
                    <a:pt x="50" y="241"/>
                    <a:pt x="36" y="192"/>
                    <a:pt x="36" y="192"/>
                  </a:cubicBezTo>
                  <a:cubicBezTo>
                    <a:pt x="32" y="152"/>
                    <a:pt x="31" y="112"/>
                    <a:pt x="24" y="72"/>
                  </a:cubicBezTo>
                  <a:cubicBezTo>
                    <a:pt x="19" y="47"/>
                    <a:pt x="0" y="0"/>
                    <a:pt x="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Freeform 7"/>
            <p:cNvSpPr>
              <a:spLocks/>
            </p:cNvSpPr>
            <p:nvPr/>
          </p:nvSpPr>
          <p:spPr bwMode="auto">
            <a:xfrm>
              <a:off x="2160" y="1284"/>
              <a:ext cx="150" cy="600"/>
            </a:xfrm>
            <a:custGeom>
              <a:avLst/>
              <a:gdLst>
                <a:gd name="T0" fmla="*/ 144 w 150"/>
                <a:gd name="T1" fmla="*/ 600 h 600"/>
                <a:gd name="T2" fmla="*/ 144 w 150"/>
                <a:gd name="T3" fmla="*/ 264 h 600"/>
                <a:gd name="T4" fmla="*/ 120 w 150"/>
                <a:gd name="T5" fmla="*/ 120 h 600"/>
                <a:gd name="T6" fmla="*/ 84 w 150"/>
                <a:gd name="T7" fmla="*/ 96 h 600"/>
                <a:gd name="T8" fmla="*/ 0 w 150"/>
                <a:gd name="T9" fmla="*/ 0 h 600"/>
              </a:gdLst>
              <a:ahLst/>
              <a:cxnLst>
                <a:cxn ang="0">
                  <a:pos x="T0" y="T1"/>
                </a:cxn>
                <a:cxn ang="0">
                  <a:pos x="T2" y="T3"/>
                </a:cxn>
                <a:cxn ang="0">
                  <a:pos x="T4" y="T5"/>
                </a:cxn>
                <a:cxn ang="0">
                  <a:pos x="T6" y="T7"/>
                </a:cxn>
                <a:cxn ang="0">
                  <a:pos x="T8" y="T9"/>
                </a:cxn>
              </a:cxnLst>
              <a:rect l="0" t="0" r="r" b="b"/>
              <a:pathLst>
                <a:path w="150" h="600">
                  <a:moveTo>
                    <a:pt x="144" y="600"/>
                  </a:moveTo>
                  <a:cubicBezTo>
                    <a:pt x="107" y="489"/>
                    <a:pt x="121" y="378"/>
                    <a:pt x="144" y="264"/>
                  </a:cubicBezTo>
                  <a:cubicBezTo>
                    <a:pt x="139" y="216"/>
                    <a:pt x="150" y="158"/>
                    <a:pt x="120" y="120"/>
                  </a:cubicBezTo>
                  <a:cubicBezTo>
                    <a:pt x="111" y="109"/>
                    <a:pt x="94" y="106"/>
                    <a:pt x="84" y="96"/>
                  </a:cubicBezTo>
                  <a:cubicBezTo>
                    <a:pt x="54" y="66"/>
                    <a:pt x="30" y="30"/>
                    <a:pt x="0" y="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Freeform 8"/>
            <p:cNvSpPr>
              <a:spLocks/>
            </p:cNvSpPr>
            <p:nvPr/>
          </p:nvSpPr>
          <p:spPr bwMode="auto">
            <a:xfrm>
              <a:off x="1764" y="1884"/>
              <a:ext cx="408" cy="105"/>
            </a:xfrm>
            <a:custGeom>
              <a:avLst/>
              <a:gdLst>
                <a:gd name="T0" fmla="*/ 408 w 408"/>
                <a:gd name="T1" fmla="*/ 0 h 105"/>
                <a:gd name="T2" fmla="*/ 324 w 408"/>
                <a:gd name="T3" fmla="*/ 12 h 105"/>
                <a:gd name="T4" fmla="*/ 288 w 408"/>
                <a:gd name="T5" fmla="*/ 36 h 105"/>
                <a:gd name="T6" fmla="*/ 204 w 408"/>
                <a:gd name="T7" fmla="*/ 60 h 105"/>
                <a:gd name="T8" fmla="*/ 0 w 408"/>
                <a:gd name="T9" fmla="*/ 24 h 105"/>
              </a:gdLst>
              <a:ahLst/>
              <a:cxnLst>
                <a:cxn ang="0">
                  <a:pos x="T0" y="T1"/>
                </a:cxn>
                <a:cxn ang="0">
                  <a:pos x="T2" y="T3"/>
                </a:cxn>
                <a:cxn ang="0">
                  <a:pos x="T4" y="T5"/>
                </a:cxn>
                <a:cxn ang="0">
                  <a:pos x="T6" y="T7"/>
                </a:cxn>
                <a:cxn ang="0">
                  <a:pos x="T8" y="T9"/>
                </a:cxn>
              </a:cxnLst>
              <a:rect l="0" t="0" r="r" b="b"/>
              <a:pathLst>
                <a:path w="408" h="105">
                  <a:moveTo>
                    <a:pt x="408" y="0"/>
                  </a:moveTo>
                  <a:cubicBezTo>
                    <a:pt x="380" y="4"/>
                    <a:pt x="351" y="4"/>
                    <a:pt x="324" y="12"/>
                  </a:cubicBezTo>
                  <a:cubicBezTo>
                    <a:pt x="310" y="16"/>
                    <a:pt x="301" y="30"/>
                    <a:pt x="288" y="36"/>
                  </a:cubicBezTo>
                  <a:cubicBezTo>
                    <a:pt x="271" y="45"/>
                    <a:pt x="219" y="56"/>
                    <a:pt x="204" y="60"/>
                  </a:cubicBezTo>
                  <a:cubicBezTo>
                    <a:pt x="3" y="47"/>
                    <a:pt x="41" y="105"/>
                    <a:pt x="0" y="2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Freeform 9"/>
            <p:cNvSpPr>
              <a:spLocks/>
            </p:cNvSpPr>
            <p:nvPr/>
          </p:nvSpPr>
          <p:spPr bwMode="auto">
            <a:xfrm>
              <a:off x="2448" y="2256"/>
              <a:ext cx="384" cy="816"/>
            </a:xfrm>
            <a:custGeom>
              <a:avLst/>
              <a:gdLst>
                <a:gd name="T0" fmla="*/ 384 w 384"/>
                <a:gd name="T1" fmla="*/ 0 h 816"/>
                <a:gd name="T2" fmla="*/ 372 w 384"/>
                <a:gd name="T3" fmla="*/ 120 h 816"/>
                <a:gd name="T4" fmla="*/ 360 w 384"/>
                <a:gd name="T5" fmla="*/ 312 h 816"/>
                <a:gd name="T6" fmla="*/ 336 w 384"/>
                <a:gd name="T7" fmla="*/ 432 h 816"/>
                <a:gd name="T8" fmla="*/ 132 w 384"/>
                <a:gd name="T9" fmla="*/ 624 h 816"/>
                <a:gd name="T10" fmla="*/ 60 w 384"/>
                <a:gd name="T11" fmla="*/ 696 h 816"/>
                <a:gd name="T12" fmla="*/ 0 w 384"/>
                <a:gd name="T13" fmla="*/ 816 h 816"/>
              </a:gdLst>
              <a:ahLst/>
              <a:cxnLst>
                <a:cxn ang="0">
                  <a:pos x="T0" y="T1"/>
                </a:cxn>
                <a:cxn ang="0">
                  <a:pos x="T2" y="T3"/>
                </a:cxn>
                <a:cxn ang="0">
                  <a:pos x="T4" y="T5"/>
                </a:cxn>
                <a:cxn ang="0">
                  <a:pos x="T6" y="T7"/>
                </a:cxn>
                <a:cxn ang="0">
                  <a:pos x="T8" y="T9"/>
                </a:cxn>
                <a:cxn ang="0">
                  <a:pos x="T10" y="T11"/>
                </a:cxn>
                <a:cxn ang="0">
                  <a:pos x="T12" y="T13"/>
                </a:cxn>
              </a:cxnLst>
              <a:rect l="0" t="0" r="r" b="b"/>
              <a:pathLst>
                <a:path w="384" h="816">
                  <a:moveTo>
                    <a:pt x="384" y="0"/>
                  </a:moveTo>
                  <a:cubicBezTo>
                    <a:pt x="380" y="40"/>
                    <a:pt x="375" y="80"/>
                    <a:pt x="372" y="120"/>
                  </a:cubicBezTo>
                  <a:cubicBezTo>
                    <a:pt x="367" y="184"/>
                    <a:pt x="366" y="248"/>
                    <a:pt x="360" y="312"/>
                  </a:cubicBezTo>
                  <a:cubicBezTo>
                    <a:pt x="358" y="330"/>
                    <a:pt x="351" y="404"/>
                    <a:pt x="336" y="432"/>
                  </a:cubicBezTo>
                  <a:cubicBezTo>
                    <a:pt x="288" y="518"/>
                    <a:pt x="212" y="570"/>
                    <a:pt x="132" y="624"/>
                  </a:cubicBezTo>
                  <a:cubicBezTo>
                    <a:pt x="104" y="643"/>
                    <a:pt x="88" y="677"/>
                    <a:pt x="60" y="696"/>
                  </a:cubicBezTo>
                  <a:cubicBezTo>
                    <a:pt x="50" y="725"/>
                    <a:pt x="20" y="796"/>
                    <a:pt x="0" y="816"/>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Freeform 10"/>
            <p:cNvSpPr>
              <a:spLocks/>
            </p:cNvSpPr>
            <p:nvPr/>
          </p:nvSpPr>
          <p:spPr bwMode="auto">
            <a:xfrm>
              <a:off x="2748" y="2760"/>
              <a:ext cx="264" cy="384"/>
            </a:xfrm>
            <a:custGeom>
              <a:avLst/>
              <a:gdLst>
                <a:gd name="T0" fmla="*/ 0 w 264"/>
                <a:gd name="T1" fmla="*/ 0 h 384"/>
                <a:gd name="T2" fmla="*/ 48 w 264"/>
                <a:gd name="T3" fmla="*/ 12 h 384"/>
                <a:gd name="T4" fmla="*/ 120 w 264"/>
                <a:gd name="T5" fmla="*/ 84 h 384"/>
                <a:gd name="T6" fmla="*/ 216 w 264"/>
                <a:gd name="T7" fmla="*/ 276 h 384"/>
                <a:gd name="T8" fmla="*/ 240 w 264"/>
                <a:gd name="T9" fmla="*/ 348 h 384"/>
                <a:gd name="T10" fmla="*/ 264 w 264"/>
                <a:gd name="T11" fmla="*/ 384 h 384"/>
              </a:gdLst>
              <a:ahLst/>
              <a:cxnLst>
                <a:cxn ang="0">
                  <a:pos x="T0" y="T1"/>
                </a:cxn>
                <a:cxn ang="0">
                  <a:pos x="T2" y="T3"/>
                </a:cxn>
                <a:cxn ang="0">
                  <a:pos x="T4" y="T5"/>
                </a:cxn>
                <a:cxn ang="0">
                  <a:pos x="T6" y="T7"/>
                </a:cxn>
                <a:cxn ang="0">
                  <a:pos x="T8" y="T9"/>
                </a:cxn>
                <a:cxn ang="0">
                  <a:pos x="T10" y="T11"/>
                </a:cxn>
              </a:cxnLst>
              <a:rect l="0" t="0" r="r" b="b"/>
              <a:pathLst>
                <a:path w="264" h="384">
                  <a:moveTo>
                    <a:pt x="0" y="0"/>
                  </a:moveTo>
                  <a:cubicBezTo>
                    <a:pt x="16" y="4"/>
                    <a:pt x="34" y="3"/>
                    <a:pt x="48" y="12"/>
                  </a:cubicBezTo>
                  <a:cubicBezTo>
                    <a:pt x="76" y="31"/>
                    <a:pt x="120" y="84"/>
                    <a:pt x="120" y="84"/>
                  </a:cubicBezTo>
                  <a:cubicBezTo>
                    <a:pt x="140" y="164"/>
                    <a:pt x="170" y="207"/>
                    <a:pt x="216" y="276"/>
                  </a:cubicBezTo>
                  <a:cubicBezTo>
                    <a:pt x="230" y="297"/>
                    <a:pt x="226" y="327"/>
                    <a:pt x="240" y="348"/>
                  </a:cubicBezTo>
                  <a:cubicBezTo>
                    <a:pt x="248" y="360"/>
                    <a:pt x="264" y="384"/>
                    <a:pt x="264" y="384"/>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Freeform 11"/>
            <p:cNvSpPr>
              <a:spLocks/>
            </p:cNvSpPr>
            <p:nvPr/>
          </p:nvSpPr>
          <p:spPr bwMode="auto">
            <a:xfrm>
              <a:off x="2292" y="2592"/>
              <a:ext cx="504" cy="348"/>
            </a:xfrm>
            <a:custGeom>
              <a:avLst/>
              <a:gdLst>
                <a:gd name="T0" fmla="*/ 504 w 504"/>
                <a:gd name="T1" fmla="*/ 0 h 348"/>
                <a:gd name="T2" fmla="*/ 384 w 504"/>
                <a:gd name="T3" fmla="*/ 60 h 348"/>
                <a:gd name="T4" fmla="*/ 348 w 504"/>
                <a:gd name="T5" fmla="*/ 84 h 348"/>
                <a:gd name="T6" fmla="*/ 168 w 504"/>
                <a:gd name="T7" fmla="*/ 252 h 348"/>
                <a:gd name="T8" fmla="*/ 96 w 504"/>
                <a:gd name="T9" fmla="*/ 276 h 348"/>
                <a:gd name="T10" fmla="*/ 0 w 504"/>
                <a:gd name="T11" fmla="*/ 348 h 348"/>
              </a:gdLst>
              <a:ahLst/>
              <a:cxnLst>
                <a:cxn ang="0">
                  <a:pos x="T0" y="T1"/>
                </a:cxn>
                <a:cxn ang="0">
                  <a:pos x="T2" y="T3"/>
                </a:cxn>
                <a:cxn ang="0">
                  <a:pos x="T4" y="T5"/>
                </a:cxn>
                <a:cxn ang="0">
                  <a:pos x="T6" y="T7"/>
                </a:cxn>
                <a:cxn ang="0">
                  <a:pos x="T8" y="T9"/>
                </a:cxn>
                <a:cxn ang="0">
                  <a:pos x="T10" y="T11"/>
                </a:cxn>
              </a:cxnLst>
              <a:rect l="0" t="0" r="r" b="b"/>
              <a:pathLst>
                <a:path w="504" h="348">
                  <a:moveTo>
                    <a:pt x="504" y="0"/>
                  </a:moveTo>
                  <a:cubicBezTo>
                    <a:pt x="428" y="19"/>
                    <a:pt x="470" y="3"/>
                    <a:pt x="384" y="60"/>
                  </a:cubicBezTo>
                  <a:cubicBezTo>
                    <a:pt x="372" y="68"/>
                    <a:pt x="348" y="84"/>
                    <a:pt x="348" y="84"/>
                  </a:cubicBezTo>
                  <a:cubicBezTo>
                    <a:pt x="306" y="147"/>
                    <a:pt x="238" y="217"/>
                    <a:pt x="168" y="252"/>
                  </a:cubicBezTo>
                  <a:cubicBezTo>
                    <a:pt x="145" y="263"/>
                    <a:pt x="117" y="262"/>
                    <a:pt x="96" y="276"/>
                  </a:cubicBezTo>
                  <a:cubicBezTo>
                    <a:pt x="15" y="330"/>
                    <a:pt x="44" y="304"/>
                    <a:pt x="0" y="34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88" name="Group 16"/>
          <p:cNvGrpSpPr>
            <a:grpSpLocks/>
          </p:cNvGrpSpPr>
          <p:nvPr/>
        </p:nvGrpSpPr>
        <p:grpSpPr bwMode="auto">
          <a:xfrm>
            <a:off x="4457700" y="1695450"/>
            <a:ext cx="3181350" cy="2457450"/>
            <a:chOff x="1848" y="1068"/>
            <a:chExt cx="2004" cy="1548"/>
          </a:xfrm>
        </p:grpSpPr>
        <p:sp>
          <p:nvSpPr>
            <p:cNvPr id="3084" name="Freeform 12"/>
            <p:cNvSpPr>
              <a:spLocks/>
            </p:cNvSpPr>
            <p:nvPr/>
          </p:nvSpPr>
          <p:spPr bwMode="auto">
            <a:xfrm>
              <a:off x="1848" y="2249"/>
              <a:ext cx="828" cy="223"/>
            </a:xfrm>
            <a:custGeom>
              <a:avLst/>
              <a:gdLst>
                <a:gd name="T0" fmla="*/ 828 w 828"/>
                <a:gd name="T1" fmla="*/ 79 h 223"/>
                <a:gd name="T2" fmla="*/ 540 w 828"/>
                <a:gd name="T3" fmla="*/ 199 h 223"/>
                <a:gd name="T4" fmla="*/ 204 w 828"/>
                <a:gd name="T5" fmla="*/ 163 h 223"/>
                <a:gd name="T6" fmla="*/ 72 w 828"/>
                <a:gd name="T7" fmla="*/ 175 h 223"/>
                <a:gd name="T8" fmla="*/ 36 w 828"/>
                <a:gd name="T9" fmla="*/ 187 h 223"/>
                <a:gd name="T10" fmla="*/ 0 w 828"/>
                <a:gd name="T11" fmla="*/ 223 h 223"/>
              </a:gdLst>
              <a:ahLst/>
              <a:cxnLst>
                <a:cxn ang="0">
                  <a:pos x="T0" y="T1"/>
                </a:cxn>
                <a:cxn ang="0">
                  <a:pos x="T2" y="T3"/>
                </a:cxn>
                <a:cxn ang="0">
                  <a:pos x="T4" y="T5"/>
                </a:cxn>
                <a:cxn ang="0">
                  <a:pos x="T6" y="T7"/>
                </a:cxn>
                <a:cxn ang="0">
                  <a:pos x="T8" y="T9"/>
                </a:cxn>
                <a:cxn ang="0">
                  <a:pos x="T10" y="T11"/>
                </a:cxn>
              </a:cxnLst>
              <a:rect l="0" t="0" r="r" b="b"/>
              <a:pathLst>
                <a:path w="828" h="223">
                  <a:moveTo>
                    <a:pt x="828" y="79"/>
                  </a:moveTo>
                  <a:cubicBezTo>
                    <a:pt x="710" y="0"/>
                    <a:pt x="629" y="140"/>
                    <a:pt x="540" y="199"/>
                  </a:cubicBezTo>
                  <a:cubicBezTo>
                    <a:pt x="429" y="191"/>
                    <a:pt x="313" y="190"/>
                    <a:pt x="204" y="163"/>
                  </a:cubicBezTo>
                  <a:cubicBezTo>
                    <a:pt x="160" y="167"/>
                    <a:pt x="116" y="169"/>
                    <a:pt x="72" y="175"/>
                  </a:cubicBezTo>
                  <a:cubicBezTo>
                    <a:pt x="59" y="177"/>
                    <a:pt x="47" y="180"/>
                    <a:pt x="36" y="187"/>
                  </a:cubicBezTo>
                  <a:cubicBezTo>
                    <a:pt x="22" y="196"/>
                    <a:pt x="0" y="223"/>
                    <a:pt x="0" y="223"/>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Freeform 13"/>
            <p:cNvSpPr>
              <a:spLocks/>
            </p:cNvSpPr>
            <p:nvPr/>
          </p:nvSpPr>
          <p:spPr bwMode="auto">
            <a:xfrm>
              <a:off x="2796" y="1068"/>
              <a:ext cx="288" cy="972"/>
            </a:xfrm>
            <a:custGeom>
              <a:avLst/>
              <a:gdLst>
                <a:gd name="T0" fmla="*/ 0 w 288"/>
                <a:gd name="T1" fmla="*/ 972 h 972"/>
                <a:gd name="T2" fmla="*/ 72 w 288"/>
                <a:gd name="T3" fmla="*/ 636 h 972"/>
                <a:gd name="T4" fmla="*/ 192 w 288"/>
                <a:gd name="T5" fmla="*/ 600 h 972"/>
                <a:gd name="T6" fmla="*/ 240 w 288"/>
                <a:gd name="T7" fmla="*/ 528 h 972"/>
                <a:gd name="T8" fmla="*/ 276 w 288"/>
                <a:gd name="T9" fmla="*/ 216 h 972"/>
                <a:gd name="T10" fmla="*/ 288 w 288"/>
                <a:gd name="T11" fmla="*/ 0 h 972"/>
              </a:gdLst>
              <a:ahLst/>
              <a:cxnLst>
                <a:cxn ang="0">
                  <a:pos x="T0" y="T1"/>
                </a:cxn>
                <a:cxn ang="0">
                  <a:pos x="T2" y="T3"/>
                </a:cxn>
                <a:cxn ang="0">
                  <a:pos x="T4" y="T5"/>
                </a:cxn>
                <a:cxn ang="0">
                  <a:pos x="T6" y="T7"/>
                </a:cxn>
                <a:cxn ang="0">
                  <a:pos x="T8" y="T9"/>
                </a:cxn>
                <a:cxn ang="0">
                  <a:pos x="T10" y="T11"/>
                </a:cxn>
              </a:cxnLst>
              <a:rect l="0" t="0" r="r" b="b"/>
              <a:pathLst>
                <a:path w="288" h="972">
                  <a:moveTo>
                    <a:pt x="0" y="972"/>
                  </a:moveTo>
                  <a:cubicBezTo>
                    <a:pt x="13" y="893"/>
                    <a:pt x="9" y="699"/>
                    <a:pt x="72" y="636"/>
                  </a:cubicBezTo>
                  <a:cubicBezTo>
                    <a:pt x="100" y="608"/>
                    <a:pt x="159" y="605"/>
                    <a:pt x="192" y="600"/>
                  </a:cubicBezTo>
                  <a:cubicBezTo>
                    <a:pt x="208" y="576"/>
                    <a:pt x="236" y="557"/>
                    <a:pt x="240" y="528"/>
                  </a:cubicBezTo>
                  <a:cubicBezTo>
                    <a:pt x="253" y="423"/>
                    <a:pt x="269" y="322"/>
                    <a:pt x="276" y="216"/>
                  </a:cubicBezTo>
                  <a:cubicBezTo>
                    <a:pt x="281" y="144"/>
                    <a:pt x="288" y="0"/>
                    <a:pt x="288"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Freeform 14"/>
            <p:cNvSpPr>
              <a:spLocks/>
            </p:cNvSpPr>
            <p:nvPr/>
          </p:nvSpPr>
          <p:spPr bwMode="auto">
            <a:xfrm>
              <a:off x="3048" y="2232"/>
              <a:ext cx="804" cy="384"/>
            </a:xfrm>
            <a:custGeom>
              <a:avLst/>
              <a:gdLst>
                <a:gd name="T0" fmla="*/ 0 w 804"/>
                <a:gd name="T1" fmla="*/ 0 h 384"/>
                <a:gd name="T2" fmla="*/ 576 w 804"/>
                <a:gd name="T3" fmla="*/ 60 h 384"/>
                <a:gd name="T4" fmla="*/ 636 w 804"/>
                <a:gd name="T5" fmla="*/ 336 h 384"/>
                <a:gd name="T6" fmla="*/ 672 w 804"/>
                <a:gd name="T7" fmla="*/ 372 h 384"/>
                <a:gd name="T8" fmla="*/ 804 w 804"/>
                <a:gd name="T9" fmla="*/ 384 h 384"/>
              </a:gdLst>
              <a:ahLst/>
              <a:cxnLst>
                <a:cxn ang="0">
                  <a:pos x="T0" y="T1"/>
                </a:cxn>
                <a:cxn ang="0">
                  <a:pos x="T2" y="T3"/>
                </a:cxn>
                <a:cxn ang="0">
                  <a:pos x="T4" y="T5"/>
                </a:cxn>
                <a:cxn ang="0">
                  <a:pos x="T6" y="T7"/>
                </a:cxn>
                <a:cxn ang="0">
                  <a:pos x="T8" y="T9"/>
                </a:cxn>
              </a:cxnLst>
              <a:rect l="0" t="0" r="r" b="b"/>
              <a:pathLst>
                <a:path w="804" h="384">
                  <a:moveTo>
                    <a:pt x="0" y="0"/>
                  </a:moveTo>
                  <a:cubicBezTo>
                    <a:pt x="202" y="58"/>
                    <a:pt x="357" y="52"/>
                    <a:pt x="576" y="60"/>
                  </a:cubicBezTo>
                  <a:cubicBezTo>
                    <a:pt x="594" y="150"/>
                    <a:pt x="574" y="262"/>
                    <a:pt x="636" y="336"/>
                  </a:cubicBezTo>
                  <a:cubicBezTo>
                    <a:pt x="647" y="349"/>
                    <a:pt x="656" y="367"/>
                    <a:pt x="672" y="372"/>
                  </a:cubicBezTo>
                  <a:cubicBezTo>
                    <a:pt x="714" y="384"/>
                    <a:pt x="804" y="384"/>
                    <a:pt x="804" y="38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87" name="Text Box 15"/>
          <p:cNvSpPr txBox="1">
            <a:spLocks noChangeArrowheads="1"/>
          </p:cNvSpPr>
          <p:nvPr/>
        </p:nvSpPr>
        <p:spPr bwMode="auto">
          <a:xfrm>
            <a:off x="2590800" y="5105400"/>
            <a:ext cx="7824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3200" b="1"/>
              <a:t>Starch granules contain both </a:t>
            </a:r>
            <a:r>
              <a:rPr lang="en-US" sz="3200" b="1">
                <a:solidFill>
                  <a:schemeClr val="accent2"/>
                </a:solidFill>
              </a:rPr>
              <a:t>linear amylose</a:t>
            </a:r>
            <a:endParaRPr lang="en-US" sz="3200" b="1"/>
          </a:p>
          <a:p>
            <a:pPr algn="l"/>
            <a:r>
              <a:rPr lang="en-US" sz="3200" b="1"/>
              <a:t>and </a:t>
            </a:r>
            <a:r>
              <a:rPr lang="en-US" sz="3200" b="1">
                <a:solidFill>
                  <a:srgbClr val="FF0000"/>
                </a:solidFill>
              </a:rPr>
              <a:t>branched amylopectin</a:t>
            </a:r>
            <a:r>
              <a:rPr lang="en-US" sz="3200" b="1"/>
              <a:t>.</a:t>
            </a:r>
          </a:p>
        </p:txBody>
      </p:sp>
    </p:spTree>
    <p:extLst>
      <p:ext uri="{BB962C8B-B14F-4D97-AF65-F5344CB8AC3E}">
        <p14:creationId xmlns:p14="http://schemas.microsoft.com/office/powerpoint/2010/main" val="3780842131"/>
      </p:ext>
    </p:extLst>
  </p:cSld>
  <p:clrMapOvr>
    <a:masterClrMapping/>
  </p:clrMapOvr>
  <p:transition advTm="142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dissolve">
                                      <p:cBhvr>
                                        <p:cTn id="7" dur="5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089"/>
                                        </p:tgtEl>
                                        <p:attrNameLst>
                                          <p:attrName>style.visibility</p:attrName>
                                        </p:attrNameLst>
                                      </p:cBhvr>
                                      <p:to>
                                        <p:strVal val="visible"/>
                                      </p:to>
                                    </p:set>
                                    <p:animEffect transition="in" filter="dissolve">
                                      <p:cBhvr>
                                        <p:cTn id="12"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3124200" y="1524000"/>
            <a:ext cx="3810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Oval 3"/>
          <p:cNvSpPr>
            <a:spLocks noChangeArrowheads="1"/>
          </p:cNvSpPr>
          <p:nvPr/>
        </p:nvSpPr>
        <p:spPr bwMode="auto">
          <a:xfrm>
            <a:off x="8305800" y="1905000"/>
            <a:ext cx="3810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Oval 4"/>
          <p:cNvSpPr>
            <a:spLocks noChangeArrowheads="1"/>
          </p:cNvSpPr>
          <p:nvPr/>
        </p:nvSpPr>
        <p:spPr bwMode="auto">
          <a:xfrm>
            <a:off x="5715000" y="2590800"/>
            <a:ext cx="3810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Oval 5"/>
          <p:cNvSpPr>
            <a:spLocks noChangeArrowheads="1"/>
          </p:cNvSpPr>
          <p:nvPr/>
        </p:nvSpPr>
        <p:spPr bwMode="auto">
          <a:xfrm>
            <a:off x="3200400" y="4343400"/>
            <a:ext cx="3810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Oval 6"/>
          <p:cNvSpPr>
            <a:spLocks noChangeArrowheads="1"/>
          </p:cNvSpPr>
          <p:nvPr/>
        </p:nvSpPr>
        <p:spPr bwMode="auto">
          <a:xfrm>
            <a:off x="7391400" y="4572000"/>
            <a:ext cx="457200" cy="457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Text Box 7"/>
          <p:cNvSpPr txBox="1">
            <a:spLocks noChangeArrowheads="1"/>
          </p:cNvSpPr>
          <p:nvPr/>
        </p:nvSpPr>
        <p:spPr bwMode="auto">
          <a:xfrm>
            <a:off x="3200400" y="5410200"/>
            <a:ext cx="5626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a:t>Raw, uncooked starch granules</a:t>
            </a:r>
          </a:p>
          <a:p>
            <a:r>
              <a:rPr lang="en-US" sz="3200" b="1"/>
              <a:t>heated in water</a:t>
            </a:r>
          </a:p>
        </p:txBody>
      </p:sp>
    </p:spTree>
    <p:extLst>
      <p:ext uri="{BB962C8B-B14F-4D97-AF65-F5344CB8AC3E}">
        <p14:creationId xmlns:p14="http://schemas.microsoft.com/office/powerpoint/2010/main" val="4179047483"/>
      </p:ext>
    </p:extLst>
  </p:cSld>
  <p:clrMapOvr>
    <a:masterClrMapping/>
  </p:clrMapOvr>
  <p:transition advTm="528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2"/>
          <p:cNvSpPr>
            <a:spLocks noChangeArrowheads="1"/>
          </p:cNvSpPr>
          <p:nvPr/>
        </p:nvSpPr>
        <p:spPr bwMode="auto">
          <a:xfrm>
            <a:off x="3124200" y="1295400"/>
            <a:ext cx="6096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Oval 3"/>
          <p:cNvSpPr>
            <a:spLocks noChangeArrowheads="1"/>
          </p:cNvSpPr>
          <p:nvPr/>
        </p:nvSpPr>
        <p:spPr bwMode="auto">
          <a:xfrm>
            <a:off x="8305800" y="1676400"/>
            <a:ext cx="6858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Oval 4"/>
          <p:cNvSpPr>
            <a:spLocks noChangeArrowheads="1"/>
          </p:cNvSpPr>
          <p:nvPr/>
        </p:nvSpPr>
        <p:spPr bwMode="auto">
          <a:xfrm>
            <a:off x="5715000" y="2362200"/>
            <a:ext cx="6096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Oval 5"/>
          <p:cNvSpPr>
            <a:spLocks noChangeArrowheads="1"/>
          </p:cNvSpPr>
          <p:nvPr/>
        </p:nvSpPr>
        <p:spPr bwMode="auto">
          <a:xfrm>
            <a:off x="3200400" y="4114800"/>
            <a:ext cx="6858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Oval 6"/>
          <p:cNvSpPr>
            <a:spLocks noChangeArrowheads="1"/>
          </p:cNvSpPr>
          <p:nvPr/>
        </p:nvSpPr>
        <p:spPr bwMode="auto">
          <a:xfrm>
            <a:off x="7391400" y="4267200"/>
            <a:ext cx="685800" cy="685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Text Box 7"/>
          <p:cNvSpPr txBox="1">
            <a:spLocks noChangeArrowheads="1"/>
          </p:cNvSpPr>
          <p:nvPr/>
        </p:nvSpPr>
        <p:spPr bwMode="auto">
          <a:xfrm>
            <a:off x="4038601" y="5562600"/>
            <a:ext cx="3389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3200" b="1"/>
              <a:t>Swelling is evident</a:t>
            </a:r>
            <a:endParaRPr lang="en-US"/>
          </a:p>
        </p:txBody>
      </p:sp>
    </p:spTree>
    <p:extLst>
      <p:ext uri="{BB962C8B-B14F-4D97-AF65-F5344CB8AC3E}">
        <p14:creationId xmlns:p14="http://schemas.microsoft.com/office/powerpoint/2010/main" val="1955017603"/>
      </p:ext>
    </p:extLst>
  </p:cSld>
  <p:clrMapOvr>
    <a:masterClrMapping/>
  </p:clrMapOvr>
  <p:transition advTm="4912"/>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3124200" y="762000"/>
            <a:ext cx="1143000" cy="1219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 name="Oval 3"/>
          <p:cNvSpPr>
            <a:spLocks noChangeArrowheads="1"/>
          </p:cNvSpPr>
          <p:nvPr/>
        </p:nvSpPr>
        <p:spPr bwMode="auto">
          <a:xfrm>
            <a:off x="8305800" y="1143000"/>
            <a:ext cx="1219200" cy="1219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Oval 4"/>
          <p:cNvSpPr>
            <a:spLocks noChangeArrowheads="1"/>
          </p:cNvSpPr>
          <p:nvPr/>
        </p:nvSpPr>
        <p:spPr bwMode="auto">
          <a:xfrm>
            <a:off x="5715000" y="1752600"/>
            <a:ext cx="1447800" cy="1295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p:cNvSpPr>
            <a:spLocks noChangeArrowheads="1"/>
          </p:cNvSpPr>
          <p:nvPr/>
        </p:nvSpPr>
        <p:spPr bwMode="auto">
          <a:xfrm>
            <a:off x="3200400" y="3657600"/>
            <a:ext cx="12954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p:cNvSpPr>
            <a:spLocks noChangeArrowheads="1"/>
          </p:cNvSpPr>
          <p:nvPr/>
        </p:nvSpPr>
        <p:spPr bwMode="auto">
          <a:xfrm>
            <a:off x="7391400" y="3657600"/>
            <a:ext cx="1295400" cy="1295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Freeform 7"/>
          <p:cNvSpPr>
            <a:spLocks/>
          </p:cNvSpPr>
          <p:nvPr/>
        </p:nvSpPr>
        <p:spPr bwMode="auto">
          <a:xfrm>
            <a:off x="4762500" y="762000"/>
            <a:ext cx="2057400" cy="323850"/>
          </a:xfrm>
          <a:custGeom>
            <a:avLst/>
            <a:gdLst>
              <a:gd name="T0" fmla="*/ 0 w 1296"/>
              <a:gd name="T1" fmla="*/ 204 h 204"/>
              <a:gd name="T2" fmla="*/ 192 w 1296"/>
              <a:gd name="T3" fmla="*/ 108 h 204"/>
              <a:gd name="T4" fmla="*/ 336 w 1296"/>
              <a:gd name="T5" fmla="*/ 72 h 204"/>
              <a:gd name="T6" fmla="*/ 780 w 1296"/>
              <a:gd name="T7" fmla="*/ 108 h 204"/>
              <a:gd name="T8" fmla="*/ 1236 w 1296"/>
              <a:gd name="T9" fmla="*/ 48 h 204"/>
              <a:gd name="T10" fmla="*/ 1296 w 1296"/>
              <a:gd name="T11" fmla="*/ 0 h 204"/>
            </a:gdLst>
            <a:ahLst/>
            <a:cxnLst>
              <a:cxn ang="0">
                <a:pos x="T0" y="T1"/>
              </a:cxn>
              <a:cxn ang="0">
                <a:pos x="T2" y="T3"/>
              </a:cxn>
              <a:cxn ang="0">
                <a:pos x="T4" y="T5"/>
              </a:cxn>
              <a:cxn ang="0">
                <a:pos x="T6" y="T7"/>
              </a:cxn>
              <a:cxn ang="0">
                <a:pos x="T8" y="T9"/>
              </a:cxn>
              <a:cxn ang="0">
                <a:pos x="T10" y="T11"/>
              </a:cxn>
            </a:cxnLst>
            <a:rect l="0" t="0" r="r" b="b"/>
            <a:pathLst>
              <a:path w="1296" h="204">
                <a:moveTo>
                  <a:pt x="0" y="204"/>
                </a:moveTo>
                <a:cubicBezTo>
                  <a:pt x="84" y="120"/>
                  <a:pt x="27" y="163"/>
                  <a:pt x="192" y="108"/>
                </a:cubicBezTo>
                <a:cubicBezTo>
                  <a:pt x="239" y="92"/>
                  <a:pt x="336" y="72"/>
                  <a:pt x="336" y="72"/>
                </a:cubicBezTo>
                <a:cubicBezTo>
                  <a:pt x="492" y="79"/>
                  <a:pt x="628" y="93"/>
                  <a:pt x="780" y="108"/>
                </a:cubicBezTo>
                <a:cubicBezTo>
                  <a:pt x="935" y="95"/>
                  <a:pt x="1089" y="97"/>
                  <a:pt x="1236" y="48"/>
                </a:cubicBezTo>
                <a:cubicBezTo>
                  <a:pt x="1289" y="9"/>
                  <a:pt x="1270" y="26"/>
                  <a:pt x="1296"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Freeform 8"/>
          <p:cNvSpPr>
            <a:spLocks/>
          </p:cNvSpPr>
          <p:nvPr/>
        </p:nvSpPr>
        <p:spPr bwMode="auto">
          <a:xfrm>
            <a:off x="1885950" y="2720976"/>
            <a:ext cx="2381250" cy="231775"/>
          </a:xfrm>
          <a:custGeom>
            <a:avLst/>
            <a:gdLst>
              <a:gd name="T0" fmla="*/ 0 w 1500"/>
              <a:gd name="T1" fmla="*/ 62 h 146"/>
              <a:gd name="T2" fmla="*/ 1104 w 1500"/>
              <a:gd name="T3" fmla="*/ 26 h 146"/>
              <a:gd name="T4" fmla="*/ 1392 w 1500"/>
              <a:gd name="T5" fmla="*/ 26 h 146"/>
              <a:gd name="T6" fmla="*/ 1500 w 1500"/>
              <a:gd name="T7" fmla="*/ 146 h 146"/>
            </a:gdLst>
            <a:ahLst/>
            <a:cxnLst>
              <a:cxn ang="0">
                <a:pos x="T0" y="T1"/>
              </a:cxn>
              <a:cxn ang="0">
                <a:pos x="T2" y="T3"/>
              </a:cxn>
              <a:cxn ang="0">
                <a:pos x="T4" y="T5"/>
              </a:cxn>
              <a:cxn ang="0">
                <a:pos x="T6" y="T7"/>
              </a:cxn>
            </a:cxnLst>
            <a:rect l="0" t="0" r="r" b="b"/>
            <a:pathLst>
              <a:path w="1500" h="146">
                <a:moveTo>
                  <a:pt x="0" y="62"/>
                </a:moveTo>
                <a:cubicBezTo>
                  <a:pt x="367" y="93"/>
                  <a:pt x="737" y="41"/>
                  <a:pt x="1104" y="26"/>
                </a:cubicBezTo>
                <a:cubicBezTo>
                  <a:pt x="1198" y="17"/>
                  <a:pt x="1298" y="0"/>
                  <a:pt x="1392" y="26"/>
                </a:cubicBezTo>
                <a:cubicBezTo>
                  <a:pt x="1431" y="37"/>
                  <a:pt x="1471" y="117"/>
                  <a:pt x="1500" y="146"/>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Freeform 9"/>
          <p:cNvSpPr>
            <a:spLocks/>
          </p:cNvSpPr>
          <p:nvPr/>
        </p:nvSpPr>
        <p:spPr bwMode="auto">
          <a:xfrm>
            <a:off x="5143500" y="3517901"/>
            <a:ext cx="1695450" cy="1343025"/>
          </a:xfrm>
          <a:custGeom>
            <a:avLst/>
            <a:gdLst>
              <a:gd name="T0" fmla="*/ 0 w 1068"/>
              <a:gd name="T1" fmla="*/ 40 h 846"/>
              <a:gd name="T2" fmla="*/ 480 w 1068"/>
              <a:gd name="T3" fmla="*/ 160 h 846"/>
              <a:gd name="T4" fmla="*/ 552 w 1068"/>
              <a:gd name="T5" fmla="*/ 400 h 846"/>
              <a:gd name="T6" fmla="*/ 720 w 1068"/>
              <a:gd name="T7" fmla="*/ 808 h 846"/>
              <a:gd name="T8" fmla="*/ 840 w 1068"/>
              <a:gd name="T9" fmla="*/ 832 h 846"/>
              <a:gd name="T10" fmla="*/ 1068 w 1068"/>
              <a:gd name="T11" fmla="*/ 844 h 846"/>
            </a:gdLst>
            <a:ahLst/>
            <a:cxnLst>
              <a:cxn ang="0">
                <a:pos x="T0" y="T1"/>
              </a:cxn>
              <a:cxn ang="0">
                <a:pos x="T2" y="T3"/>
              </a:cxn>
              <a:cxn ang="0">
                <a:pos x="T4" y="T5"/>
              </a:cxn>
              <a:cxn ang="0">
                <a:pos x="T6" y="T7"/>
              </a:cxn>
              <a:cxn ang="0">
                <a:pos x="T8" y="T9"/>
              </a:cxn>
              <a:cxn ang="0">
                <a:pos x="T10" y="T11"/>
              </a:cxn>
            </a:cxnLst>
            <a:rect l="0" t="0" r="r" b="b"/>
            <a:pathLst>
              <a:path w="1068" h="846">
                <a:moveTo>
                  <a:pt x="0" y="40"/>
                </a:moveTo>
                <a:cubicBezTo>
                  <a:pt x="298" y="51"/>
                  <a:pt x="297" y="0"/>
                  <a:pt x="480" y="160"/>
                </a:cubicBezTo>
                <a:cubicBezTo>
                  <a:pt x="499" y="217"/>
                  <a:pt x="541" y="332"/>
                  <a:pt x="552" y="400"/>
                </a:cubicBezTo>
                <a:cubicBezTo>
                  <a:pt x="583" y="596"/>
                  <a:pt x="527" y="738"/>
                  <a:pt x="720" y="808"/>
                </a:cubicBezTo>
                <a:cubicBezTo>
                  <a:pt x="746" y="818"/>
                  <a:pt x="819" y="830"/>
                  <a:pt x="840" y="832"/>
                </a:cubicBezTo>
                <a:cubicBezTo>
                  <a:pt x="969" y="846"/>
                  <a:pt x="961" y="844"/>
                  <a:pt x="1068" y="8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Freeform 10"/>
          <p:cNvSpPr>
            <a:spLocks/>
          </p:cNvSpPr>
          <p:nvPr/>
        </p:nvSpPr>
        <p:spPr bwMode="auto">
          <a:xfrm>
            <a:off x="3200400" y="5848350"/>
            <a:ext cx="3333750" cy="190500"/>
          </a:xfrm>
          <a:custGeom>
            <a:avLst/>
            <a:gdLst>
              <a:gd name="T0" fmla="*/ 0 w 2100"/>
              <a:gd name="T1" fmla="*/ 0 h 120"/>
              <a:gd name="T2" fmla="*/ 996 w 2100"/>
              <a:gd name="T3" fmla="*/ 36 h 120"/>
              <a:gd name="T4" fmla="*/ 1152 w 2100"/>
              <a:gd name="T5" fmla="*/ 96 h 120"/>
              <a:gd name="T6" fmla="*/ 1308 w 2100"/>
              <a:gd name="T7" fmla="*/ 120 h 120"/>
              <a:gd name="T8" fmla="*/ 1884 w 2100"/>
              <a:gd name="T9" fmla="*/ 108 h 120"/>
              <a:gd name="T10" fmla="*/ 1980 w 2100"/>
              <a:gd name="T11" fmla="*/ 84 h 120"/>
              <a:gd name="T12" fmla="*/ 2100 w 2100"/>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2100" h="120">
                <a:moveTo>
                  <a:pt x="0" y="0"/>
                </a:moveTo>
                <a:cubicBezTo>
                  <a:pt x="365" y="7"/>
                  <a:pt x="650" y="20"/>
                  <a:pt x="996" y="36"/>
                </a:cubicBezTo>
                <a:cubicBezTo>
                  <a:pt x="1078" y="50"/>
                  <a:pt x="1085" y="67"/>
                  <a:pt x="1152" y="96"/>
                </a:cubicBezTo>
                <a:cubicBezTo>
                  <a:pt x="1188" y="112"/>
                  <a:pt x="1286" y="118"/>
                  <a:pt x="1308" y="120"/>
                </a:cubicBezTo>
                <a:cubicBezTo>
                  <a:pt x="1500" y="116"/>
                  <a:pt x="1692" y="118"/>
                  <a:pt x="1884" y="108"/>
                </a:cubicBezTo>
                <a:cubicBezTo>
                  <a:pt x="1917" y="106"/>
                  <a:pt x="1947" y="88"/>
                  <a:pt x="1980" y="84"/>
                </a:cubicBezTo>
                <a:cubicBezTo>
                  <a:pt x="2020" y="80"/>
                  <a:pt x="2060" y="84"/>
                  <a:pt x="2100" y="8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Freeform 11"/>
          <p:cNvSpPr>
            <a:spLocks/>
          </p:cNvSpPr>
          <p:nvPr/>
        </p:nvSpPr>
        <p:spPr bwMode="auto">
          <a:xfrm>
            <a:off x="8115300" y="3467100"/>
            <a:ext cx="1657350" cy="2565400"/>
          </a:xfrm>
          <a:custGeom>
            <a:avLst/>
            <a:gdLst>
              <a:gd name="T0" fmla="*/ 0 w 1044"/>
              <a:gd name="T1" fmla="*/ 1584 h 1616"/>
              <a:gd name="T2" fmla="*/ 348 w 1044"/>
              <a:gd name="T3" fmla="*/ 1596 h 1616"/>
              <a:gd name="T4" fmla="*/ 468 w 1044"/>
              <a:gd name="T5" fmla="*/ 1560 h 1616"/>
              <a:gd name="T6" fmla="*/ 540 w 1044"/>
              <a:gd name="T7" fmla="*/ 1428 h 1616"/>
              <a:gd name="T8" fmla="*/ 660 w 1044"/>
              <a:gd name="T9" fmla="*/ 756 h 1616"/>
              <a:gd name="T10" fmla="*/ 708 w 1044"/>
              <a:gd name="T11" fmla="*/ 444 h 1616"/>
              <a:gd name="T12" fmla="*/ 756 w 1044"/>
              <a:gd name="T13" fmla="*/ 276 h 1616"/>
              <a:gd name="T14" fmla="*/ 840 w 1044"/>
              <a:gd name="T15" fmla="*/ 228 h 1616"/>
              <a:gd name="T16" fmla="*/ 936 w 1044"/>
              <a:gd name="T17" fmla="*/ 144 h 1616"/>
              <a:gd name="T18" fmla="*/ 1044 w 1044"/>
              <a:gd name="T19"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4" h="1616">
                <a:moveTo>
                  <a:pt x="0" y="1584"/>
                </a:moveTo>
                <a:cubicBezTo>
                  <a:pt x="128" y="1616"/>
                  <a:pt x="199" y="1604"/>
                  <a:pt x="348" y="1596"/>
                </a:cubicBezTo>
                <a:cubicBezTo>
                  <a:pt x="381" y="1591"/>
                  <a:pt x="440" y="1588"/>
                  <a:pt x="468" y="1560"/>
                </a:cubicBezTo>
                <a:cubicBezTo>
                  <a:pt x="485" y="1543"/>
                  <a:pt x="528" y="1452"/>
                  <a:pt x="540" y="1428"/>
                </a:cubicBezTo>
                <a:cubicBezTo>
                  <a:pt x="584" y="1206"/>
                  <a:pt x="641" y="983"/>
                  <a:pt x="660" y="756"/>
                </a:cubicBezTo>
                <a:cubicBezTo>
                  <a:pt x="669" y="643"/>
                  <a:pt x="685" y="553"/>
                  <a:pt x="708" y="444"/>
                </a:cubicBezTo>
                <a:cubicBezTo>
                  <a:pt x="719" y="393"/>
                  <a:pt x="721" y="318"/>
                  <a:pt x="756" y="276"/>
                </a:cubicBezTo>
                <a:cubicBezTo>
                  <a:pt x="777" y="251"/>
                  <a:pt x="814" y="247"/>
                  <a:pt x="840" y="228"/>
                </a:cubicBezTo>
                <a:cubicBezTo>
                  <a:pt x="874" y="203"/>
                  <a:pt x="906" y="174"/>
                  <a:pt x="936" y="144"/>
                </a:cubicBezTo>
                <a:cubicBezTo>
                  <a:pt x="979" y="101"/>
                  <a:pt x="1003" y="41"/>
                  <a:pt x="1044"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Text Box 12"/>
          <p:cNvSpPr txBox="1">
            <a:spLocks noChangeArrowheads="1"/>
          </p:cNvSpPr>
          <p:nvPr/>
        </p:nvSpPr>
        <p:spPr bwMode="auto">
          <a:xfrm>
            <a:off x="2743200" y="6248401"/>
            <a:ext cx="628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a:t>Notice loss of </a:t>
            </a:r>
            <a:r>
              <a:rPr lang="en-US" sz="2800" b="1">
                <a:solidFill>
                  <a:schemeClr val="accent2"/>
                </a:solidFill>
              </a:rPr>
              <a:t>amylose</a:t>
            </a:r>
            <a:r>
              <a:rPr lang="en-US" sz="2800" b="1"/>
              <a:t> from the granules</a:t>
            </a:r>
          </a:p>
        </p:txBody>
      </p:sp>
    </p:spTree>
    <p:extLst>
      <p:ext uri="{BB962C8B-B14F-4D97-AF65-F5344CB8AC3E}">
        <p14:creationId xmlns:p14="http://schemas.microsoft.com/office/powerpoint/2010/main" val="1573405901"/>
      </p:ext>
    </p:extLst>
  </p:cSld>
  <p:clrMapOvr>
    <a:masterClrMapping/>
  </p:clrMapOvr>
  <p:transition advTm="100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500" fill="hold"/>
                                        <p:tgtEl>
                                          <p:spTgt spid="6156"/>
                                        </p:tgtEl>
                                        <p:attrNameLst>
                                          <p:attrName>ppt_x</p:attrName>
                                        </p:attrNameLst>
                                      </p:cBhvr>
                                      <p:tavLst>
                                        <p:tav tm="0">
                                          <p:val>
                                            <p:strVal val="#ppt_x"/>
                                          </p:val>
                                        </p:tav>
                                        <p:tav tm="100000">
                                          <p:val>
                                            <p:strVal val="#ppt_x"/>
                                          </p:val>
                                        </p:tav>
                                      </p:tavLst>
                                    </p:anim>
                                    <p:anim calcmode="lin" valueType="num">
                                      <p:cBhvr>
                                        <p:cTn id="8" dur="500" fill="hold"/>
                                        <p:tgtEl>
                                          <p:spTgt spid="6156"/>
                                        </p:tgtEl>
                                        <p:attrNameLst>
                                          <p:attrName>ppt_y</p:attrName>
                                        </p:attrNameLst>
                                      </p:cBhvr>
                                      <p:tavLst>
                                        <p:tav tm="0">
                                          <p:val>
                                            <p:strVal val="#ppt_y+#ppt_h/2"/>
                                          </p:val>
                                        </p:tav>
                                        <p:tav tm="100000">
                                          <p:val>
                                            <p:strVal val="#ppt_y"/>
                                          </p:val>
                                        </p:tav>
                                      </p:tavLst>
                                    </p:anim>
                                    <p:anim calcmode="lin" valueType="num">
                                      <p:cBhvr>
                                        <p:cTn id="9" dur="500" fill="hold"/>
                                        <p:tgtEl>
                                          <p:spTgt spid="6156"/>
                                        </p:tgtEl>
                                        <p:attrNameLst>
                                          <p:attrName>ppt_w</p:attrName>
                                        </p:attrNameLst>
                                      </p:cBhvr>
                                      <p:tavLst>
                                        <p:tav tm="0">
                                          <p:val>
                                            <p:strVal val="#ppt_w"/>
                                          </p:val>
                                        </p:tav>
                                        <p:tav tm="100000">
                                          <p:val>
                                            <p:strVal val="#ppt_w"/>
                                          </p:val>
                                        </p:tav>
                                      </p:tavLst>
                                    </p:anim>
                                    <p:anim calcmode="lin" valueType="num">
                                      <p:cBhvr>
                                        <p:cTn id="10" dur="500" fill="hold"/>
                                        <p:tgtEl>
                                          <p:spTgt spid="61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val 2"/>
          <p:cNvSpPr>
            <a:spLocks noChangeArrowheads="1"/>
          </p:cNvSpPr>
          <p:nvPr/>
        </p:nvSpPr>
        <p:spPr bwMode="auto">
          <a:xfrm>
            <a:off x="3124200" y="762000"/>
            <a:ext cx="1143000" cy="1219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 name="Oval 4"/>
          <p:cNvSpPr>
            <a:spLocks noChangeArrowheads="1"/>
          </p:cNvSpPr>
          <p:nvPr/>
        </p:nvSpPr>
        <p:spPr bwMode="auto">
          <a:xfrm>
            <a:off x="5715000" y="1752600"/>
            <a:ext cx="1447800" cy="1295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Oval 6"/>
          <p:cNvSpPr>
            <a:spLocks noChangeArrowheads="1"/>
          </p:cNvSpPr>
          <p:nvPr/>
        </p:nvSpPr>
        <p:spPr bwMode="auto">
          <a:xfrm>
            <a:off x="7391400" y="3657600"/>
            <a:ext cx="1295400" cy="12954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Freeform 7"/>
          <p:cNvSpPr>
            <a:spLocks/>
          </p:cNvSpPr>
          <p:nvPr/>
        </p:nvSpPr>
        <p:spPr bwMode="auto">
          <a:xfrm>
            <a:off x="4762500" y="762000"/>
            <a:ext cx="2057400" cy="323850"/>
          </a:xfrm>
          <a:custGeom>
            <a:avLst/>
            <a:gdLst>
              <a:gd name="T0" fmla="*/ 0 w 1296"/>
              <a:gd name="T1" fmla="*/ 204 h 204"/>
              <a:gd name="T2" fmla="*/ 192 w 1296"/>
              <a:gd name="T3" fmla="*/ 108 h 204"/>
              <a:gd name="T4" fmla="*/ 336 w 1296"/>
              <a:gd name="T5" fmla="*/ 72 h 204"/>
              <a:gd name="T6" fmla="*/ 780 w 1296"/>
              <a:gd name="T7" fmla="*/ 108 h 204"/>
              <a:gd name="T8" fmla="*/ 1236 w 1296"/>
              <a:gd name="T9" fmla="*/ 48 h 204"/>
              <a:gd name="T10" fmla="*/ 1296 w 1296"/>
              <a:gd name="T11" fmla="*/ 0 h 204"/>
            </a:gdLst>
            <a:ahLst/>
            <a:cxnLst>
              <a:cxn ang="0">
                <a:pos x="T0" y="T1"/>
              </a:cxn>
              <a:cxn ang="0">
                <a:pos x="T2" y="T3"/>
              </a:cxn>
              <a:cxn ang="0">
                <a:pos x="T4" y="T5"/>
              </a:cxn>
              <a:cxn ang="0">
                <a:pos x="T6" y="T7"/>
              </a:cxn>
              <a:cxn ang="0">
                <a:pos x="T8" y="T9"/>
              </a:cxn>
              <a:cxn ang="0">
                <a:pos x="T10" y="T11"/>
              </a:cxn>
            </a:cxnLst>
            <a:rect l="0" t="0" r="r" b="b"/>
            <a:pathLst>
              <a:path w="1296" h="204">
                <a:moveTo>
                  <a:pt x="0" y="204"/>
                </a:moveTo>
                <a:cubicBezTo>
                  <a:pt x="84" y="120"/>
                  <a:pt x="27" y="163"/>
                  <a:pt x="192" y="108"/>
                </a:cubicBezTo>
                <a:cubicBezTo>
                  <a:pt x="239" y="92"/>
                  <a:pt x="336" y="72"/>
                  <a:pt x="336" y="72"/>
                </a:cubicBezTo>
                <a:cubicBezTo>
                  <a:pt x="492" y="79"/>
                  <a:pt x="628" y="93"/>
                  <a:pt x="780" y="108"/>
                </a:cubicBezTo>
                <a:cubicBezTo>
                  <a:pt x="935" y="95"/>
                  <a:pt x="1089" y="97"/>
                  <a:pt x="1236" y="48"/>
                </a:cubicBezTo>
                <a:cubicBezTo>
                  <a:pt x="1289" y="9"/>
                  <a:pt x="1270" y="26"/>
                  <a:pt x="1296"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6" name="Freeform 8"/>
          <p:cNvSpPr>
            <a:spLocks/>
          </p:cNvSpPr>
          <p:nvPr/>
        </p:nvSpPr>
        <p:spPr bwMode="auto">
          <a:xfrm>
            <a:off x="1885950" y="2720976"/>
            <a:ext cx="2381250" cy="231775"/>
          </a:xfrm>
          <a:custGeom>
            <a:avLst/>
            <a:gdLst>
              <a:gd name="T0" fmla="*/ 0 w 1500"/>
              <a:gd name="T1" fmla="*/ 62 h 146"/>
              <a:gd name="T2" fmla="*/ 1104 w 1500"/>
              <a:gd name="T3" fmla="*/ 26 h 146"/>
              <a:gd name="T4" fmla="*/ 1392 w 1500"/>
              <a:gd name="T5" fmla="*/ 26 h 146"/>
              <a:gd name="T6" fmla="*/ 1500 w 1500"/>
              <a:gd name="T7" fmla="*/ 146 h 146"/>
            </a:gdLst>
            <a:ahLst/>
            <a:cxnLst>
              <a:cxn ang="0">
                <a:pos x="T0" y="T1"/>
              </a:cxn>
              <a:cxn ang="0">
                <a:pos x="T2" y="T3"/>
              </a:cxn>
              <a:cxn ang="0">
                <a:pos x="T4" y="T5"/>
              </a:cxn>
              <a:cxn ang="0">
                <a:pos x="T6" y="T7"/>
              </a:cxn>
            </a:cxnLst>
            <a:rect l="0" t="0" r="r" b="b"/>
            <a:pathLst>
              <a:path w="1500" h="146">
                <a:moveTo>
                  <a:pt x="0" y="62"/>
                </a:moveTo>
                <a:cubicBezTo>
                  <a:pt x="367" y="93"/>
                  <a:pt x="737" y="41"/>
                  <a:pt x="1104" y="26"/>
                </a:cubicBezTo>
                <a:cubicBezTo>
                  <a:pt x="1198" y="17"/>
                  <a:pt x="1298" y="0"/>
                  <a:pt x="1392" y="26"/>
                </a:cubicBezTo>
                <a:cubicBezTo>
                  <a:pt x="1431" y="37"/>
                  <a:pt x="1471" y="117"/>
                  <a:pt x="1500" y="146"/>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Freeform 9"/>
          <p:cNvSpPr>
            <a:spLocks/>
          </p:cNvSpPr>
          <p:nvPr/>
        </p:nvSpPr>
        <p:spPr bwMode="auto">
          <a:xfrm>
            <a:off x="5143500" y="3517901"/>
            <a:ext cx="1695450" cy="1343025"/>
          </a:xfrm>
          <a:custGeom>
            <a:avLst/>
            <a:gdLst>
              <a:gd name="T0" fmla="*/ 0 w 1068"/>
              <a:gd name="T1" fmla="*/ 40 h 846"/>
              <a:gd name="T2" fmla="*/ 480 w 1068"/>
              <a:gd name="T3" fmla="*/ 160 h 846"/>
              <a:gd name="T4" fmla="*/ 552 w 1068"/>
              <a:gd name="T5" fmla="*/ 400 h 846"/>
              <a:gd name="T6" fmla="*/ 720 w 1068"/>
              <a:gd name="T7" fmla="*/ 808 h 846"/>
              <a:gd name="T8" fmla="*/ 840 w 1068"/>
              <a:gd name="T9" fmla="*/ 832 h 846"/>
              <a:gd name="T10" fmla="*/ 1068 w 1068"/>
              <a:gd name="T11" fmla="*/ 844 h 846"/>
            </a:gdLst>
            <a:ahLst/>
            <a:cxnLst>
              <a:cxn ang="0">
                <a:pos x="T0" y="T1"/>
              </a:cxn>
              <a:cxn ang="0">
                <a:pos x="T2" y="T3"/>
              </a:cxn>
              <a:cxn ang="0">
                <a:pos x="T4" y="T5"/>
              </a:cxn>
              <a:cxn ang="0">
                <a:pos x="T6" y="T7"/>
              </a:cxn>
              <a:cxn ang="0">
                <a:pos x="T8" y="T9"/>
              </a:cxn>
              <a:cxn ang="0">
                <a:pos x="T10" y="T11"/>
              </a:cxn>
            </a:cxnLst>
            <a:rect l="0" t="0" r="r" b="b"/>
            <a:pathLst>
              <a:path w="1068" h="846">
                <a:moveTo>
                  <a:pt x="0" y="40"/>
                </a:moveTo>
                <a:cubicBezTo>
                  <a:pt x="298" y="51"/>
                  <a:pt x="297" y="0"/>
                  <a:pt x="480" y="160"/>
                </a:cubicBezTo>
                <a:cubicBezTo>
                  <a:pt x="499" y="217"/>
                  <a:pt x="541" y="332"/>
                  <a:pt x="552" y="400"/>
                </a:cubicBezTo>
                <a:cubicBezTo>
                  <a:pt x="583" y="596"/>
                  <a:pt x="527" y="738"/>
                  <a:pt x="720" y="808"/>
                </a:cubicBezTo>
                <a:cubicBezTo>
                  <a:pt x="746" y="818"/>
                  <a:pt x="819" y="830"/>
                  <a:pt x="840" y="832"/>
                </a:cubicBezTo>
                <a:cubicBezTo>
                  <a:pt x="969" y="846"/>
                  <a:pt x="961" y="844"/>
                  <a:pt x="1068" y="84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 name="Freeform 10"/>
          <p:cNvSpPr>
            <a:spLocks/>
          </p:cNvSpPr>
          <p:nvPr/>
        </p:nvSpPr>
        <p:spPr bwMode="auto">
          <a:xfrm>
            <a:off x="3200400" y="5848350"/>
            <a:ext cx="3333750" cy="190500"/>
          </a:xfrm>
          <a:custGeom>
            <a:avLst/>
            <a:gdLst>
              <a:gd name="T0" fmla="*/ 0 w 2100"/>
              <a:gd name="T1" fmla="*/ 0 h 120"/>
              <a:gd name="T2" fmla="*/ 996 w 2100"/>
              <a:gd name="T3" fmla="*/ 36 h 120"/>
              <a:gd name="T4" fmla="*/ 1152 w 2100"/>
              <a:gd name="T5" fmla="*/ 96 h 120"/>
              <a:gd name="T6" fmla="*/ 1308 w 2100"/>
              <a:gd name="T7" fmla="*/ 120 h 120"/>
              <a:gd name="T8" fmla="*/ 1884 w 2100"/>
              <a:gd name="T9" fmla="*/ 108 h 120"/>
              <a:gd name="T10" fmla="*/ 1980 w 2100"/>
              <a:gd name="T11" fmla="*/ 84 h 120"/>
              <a:gd name="T12" fmla="*/ 2100 w 2100"/>
              <a:gd name="T13" fmla="*/ 84 h 120"/>
            </a:gdLst>
            <a:ahLst/>
            <a:cxnLst>
              <a:cxn ang="0">
                <a:pos x="T0" y="T1"/>
              </a:cxn>
              <a:cxn ang="0">
                <a:pos x="T2" y="T3"/>
              </a:cxn>
              <a:cxn ang="0">
                <a:pos x="T4" y="T5"/>
              </a:cxn>
              <a:cxn ang="0">
                <a:pos x="T6" y="T7"/>
              </a:cxn>
              <a:cxn ang="0">
                <a:pos x="T8" y="T9"/>
              </a:cxn>
              <a:cxn ang="0">
                <a:pos x="T10" y="T11"/>
              </a:cxn>
              <a:cxn ang="0">
                <a:pos x="T12" y="T13"/>
              </a:cxn>
            </a:cxnLst>
            <a:rect l="0" t="0" r="r" b="b"/>
            <a:pathLst>
              <a:path w="2100" h="120">
                <a:moveTo>
                  <a:pt x="0" y="0"/>
                </a:moveTo>
                <a:cubicBezTo>
                  <a:pt x="365" y="7"/>
                  <a:pt x="650" y="20"/>
                  <a:pt x="996" y="36"/>
                </a:cubicBezTo>
                <a:cubicBezTo>
                  <a:pt x="1078" y="50"/>
                  <a:pt x="1085" y="67"/>
                  <a:pt x="1152" y="96"/>
                </a:cubicBezTo>
                <a:cubicBezTo>
                  <a:pt x="1188" y="112"/>
                  <a:pt x="1286" y="118"/>
                  <a:pt x="1308" y="120"/>
                </a:cubicBezTo>
                <a:cubicBezTo>
                  <a:pt x="1500" y="116"/>
                  <a:pt x="1692" y="118"/>
                  <a:pt x="1884" y="108"/>
                </a:cubicBezTo>
                <a:cubicBezTo>
                  <a:pt x="1917" y="106"/>
                  <a:pt x="1947" y="88"/>
                  <a:pt x="1980" y="84"/>
                </a:cubicBezTo>
                <a:cubicBezTo>
                  <a:pt x="2020" y="80"/>
                  <a:pt x="2060" y="84"/>
                  <a:pt x="2100" y="84"/>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Freeform 11"/>
          <p:cNvSpPr>
            <a:spLocks/>
          </p:cNvSpPr>
          <p:nvPr/>
        </p:nvSpPr>
        <p:spPr bwMode="auto">
          <a:xfrm>
            <a:off x="8115300" y="3467100"/>
            <a:ext cx="1657350" cy="2565400"/>
          </a:xfrm>
          <a:custGeom>
            <a:avLst/>
            <a:gdLst>
              <a:gd name="T0" fmla="*/ 0 w 1044"/>
              <a:gd name="T1" fmla="*/ 1584 h 1616"/>
              <a:gd name="T2" fmla="*/ 348 w 1044"/>
              <a:gd name="T3" fmla="*/ 1596 h 1616"/>
              <a:gd name="T4" fmla="*/ 468 w 1044"/>
              <a:gd name="T5" fmla="*/ 1560 h 1616"/>
              <a:gd name="T6" fmla="*/ 540 w 1044"/>
              <a:gd name="T7" fmla="*/ 1428 h 1616"/>
              <a:gd name="T8" fmla="*/ 660 w 1044"/>
              <a:gd name="T9" fmla="*/ 756 h 1616"/>
              <a:gd name="T10" fmla="*/ 708 w 1044"/>
              <a:gd name="T11" fmla="*/ 444 h 1616"/>
              <a:gd name="T12" fmla="*/ 756 w 1044"/>
              <a:gd name="T13" fmla="*/ 276 h 1616"/>
              <a:gd name="T14" fmla="*/ 840 w 1044"/>
              <a:gd name="T15" fmla="*/ 228 h 1616"/>
              <a:gd name="T16" fmla="*/ 936 w 1044"/>
              <a:gd name="T17" fmla="*/ 144 h 1616"/>
              <a:gd name="T18" fmla="*/ 1044 w 1044"/>
              <a:gd name="T19" fmla="*/ 0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4" h="1616">
                <a:moveTo>
                  <a:pt x="0" y="1584"/>
                </a:moveTo>
                <a:cubicBezTo>
                  <a:pt x="128" y="1616"/>
                  <a:pt x="199" y="1604"/>
                  <a:pt x="348" y="1596"/>
                </a:cubicBezTo>
                <a:cubicBezTo>
                  <a:pt x="381" y="1591"/>
                  <a:pt x="440" y="1588"/>
                  <a:pt x="468" y="1560"/>
                </a:cubicBezTo>
                <a:cubicBezTo>
                  <a:pt x="485" y="1543"/>
                  <a:pt x="528" y="1452"/>
                  <a:pt x="540" y="1428"/>
                </a:cubicBezTo>
                <a:cubicBezTo>
                  <a:pt x="584" y="1206"/>
                  <a:pt x="641" y="983"/>
                  <a:pt x="660" y="756"/>
                </a:cubicBezTo>
                <a:cubicBezTo>
                  <a:pt x="669" y="643"/>
                  <a:pt x="685" y="553"/>
                  <a:pt x="708" y="444"/>
                </a:cubicBezTo>
                <a:cubicBezTo>
                  <a:pt x="719" y="393"/>
                  <a:pt x="721" y="318"/>
                  <a:pt x="756" y="276"/>
                </a:cubicBezTo>
                <a:cubicBezTo>
                  <a:pt x="777" y="251"/>
                  <a:pt x="814" y="247"/>
                  <a:pt x="840" y="228"/>
                </a:cubicBezTo>
                <a:cubicBezTo>
                  <a:pt x="874" y="203"/>
                  <a:pt x="906" y="174"/>
                  <a:pt x="936" y="144"/>
                </a:cubicBezTo>
                <a:cubicBezTo>
                  <a:pt x="979" y="101"/>
                  <a:pt x="1003" y="41"/>
                  <a:pt x="1044" y="0"/>
                </a:cubicBezTo>
              </a:path>
            </a:pathLst>
          </a:custGeom>
          <a:noFill/>
          <a:ln w="38100"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Freeform 12"/>
          <p:cNvSpPr>
            <a:spLocks/>
          </p:cNvSpPr>
          <p:nvPr/>
        </p:nvSpPr>
        <p:spPr bwMode="auto">
          <a:xfrm>
            <a:off x="8375650" y="733426"/>
            <a:ext cx="1377950" cy="1370013"/>
          </a:xfrm>
          <a:custGeom>
            <a:avLst/>
            <a:gdLst>
              <a:gd name="T0" fmla="*/ 436 w 868"/>
              <a:gd name="T1" fmla="*/ 18 h 863"/>
              <a:gd name="T2" fmla="*/ 340 w 868"/>
              <a:gd name="T3" fmla="*/ 30 h 863"/>
              <a:gd name="T4" fmla="*/ 304 w 868"/>
              <a:gd name="T5" fmla="*/ 42 h 863"/>
              <a:gd name="T6" fmla="*/ 340 w 868"/>
              <a:gd name="T7" fmla="*/ 126 h 863"/>
              <a:gd name="T8" fmla="*/ 292 w 868"/>
              <a:gd name="T9" fmla="*/ 174 h 863"/>
              <a:gd name="T10" fmla="*/ 124 w 868"/>
              <a:gd name="T11" fmla="*/ 198 h 863"/>
              <a:gd name="T12" fmla="*/ 112 w 868"/>
              <a:gd name="T13" fmla="*/ 294 h 863"/>
              <a:gd name="T14" fmla="*/ 28 w 868"/>
              <a:gd name="T15" fmla="*/ 438 h 863"/>
              <a:gd name="T16" fmla="*/ 76 w 868"/>
              <a:gd name="T17" fmla="*/ 462 h 863"/>
              <a:gd name="T18" fmla="*/ 124 w 868"/>
              <a:gd name="T19" fmla="*/ 474 h 863"/>
              <a:gd name="T20" fmla="*/ 16 w 868"/>
              <a:gd name="T21" fmla="*/ 606 h 863"/>
              <a:gd name="T22" fmla="*/ 112 w 868"/>
              <a:gd name="T23" fmla="*/ 630 h 863"/>
              <a:gd name="T24" fmla="*/ 76 w 868"/>
              <a:gd name="T25" fmla="*/ 822 h 863"/>
              <a:gd name="T26" fmla="*/ 304 w 868"/>
              <a:gd name="T27" fmla="*/ 834 h 863"/>
              <a:gd name="T28" fmla="*/ 424 w 868"/>
              <a:gd name="T29" fmla="*/ 762 h 863"/>
              <a:gd name="T30" fmla="*/ 496 w 868"/>
              <a:gd name="T31" fmla="*/ 738 h 863"/>
              <a:gd name="T32" fmla="*/ 580 w 868"/>
              <a:gd name="T33" fmla="*/ 606 h 863"/>
              <a:gd name="T34" fmla="*/ 592 w 868"/>
              <a:gd name="T35" fmla="*/ 570 h 863"/>
              <a:gd name="T36" fmla="*/ 724 w 868"/>
              <a:gd name="T37" fmla="*/ 558 h 863"/>
              <a:gd name="T38" fmla="*/ 820 w 868"/>
              <a:gd name="T39" fmla="*/ 534 h 863"/>
              <a:gd name="T40" fmla="*/ 796 w 868"/>
              <a:gd name="T41" fmla="*/ 498 h 863"/>
              <a:gd name="T42" fmla="*/ 772 w 868"/>
              <a:gd name="T43" fmla="*/ 402 h 863"/>
              <a:gd name="T44" fmla="*/ 664 w 868"/>
              <a:gd name="T45" fmla="*/ 390 h 863"/>
              <a:gd name="T46" fmla="*/ 556 w 868"/>
              <a:gd name="T47" fmla="*/ 366 h 863"/>
              <a:gd name="T48" fmla="*/ 592 w 868"/>
              <a:gd name="T49" fmla="*/ 342 h 863"/>
              <a:gd name="T50" fmla="*/ 616 w 868"/>
              <a:gd name="T51" fmla="*/ 306 h 863"/>
              <a:gd name="T52" fmla="*/ 676 w 868"/>
              <a:gd name="T53" fmla="*/ 282 h 863"/>
              <a:gd name="T54" fmla="*/ 868 w 868"/>
              <a:gd name="T55" fmla="*/ 138 h 863"/>
              <a:gd name="T56" fmla="*/ 628 w 868"/>
              <a:gd name="T57" fmla="*/ 102 h 863"/>
              <a:gd name="T58" fmla="*/ 604 w 868"/>
              <a:gd name="T59" fmla="*/ 54 h 863"/>
              <a:gd name="T60" fmla="*/ 508 w 868"/>
              <a:gd name="T61" fmla="*/ 42 h 863"/>
              <a:gd name="T62" fmla="*/ 304 w 868"/>
              <a:gd name="T63" fmla="*/ 30 h 863"/>
              <a:gd name="T64" fmla="*/ 436 w 868"/>
              <a:gd name="T65" fmla="*/ 18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8" h="863">
                <a:moveTo>
                  <a:pt x="436" y="18"/>
                </a:moveTo>
                <a:cubicBezTo>
                  <a:pt x="404" y="22"/>
                  <a:pt x="372" y="24"/>
                  <a:pt x="340" y="30"/>
                </a:cubicBezTo>
                <a:cubicBezTo>
                  <a:pt x="328" y="32"/>
                  <a:pt x="309" y="30"/>
                  <a:pt x="304" y="42"/>
                </a:cubicBezTo>
                <a:cubicBezTo>
                  <a:pt x="294" y="66"/>
                  <a:pt x="329" y="109"/>
                  <a:pt x="340" y="126"/>
                </a:cubicBezTo>
                <a:cubicBezTo>
                  <a:pt x="324" y="142"/>
                  <a:pt x="313" y="165"/>
                  <a:pt x="292" y="174"/>
                </a:cubicBezTo>
                <a:cubicBezTo>
                  <a:pt x="240" y="196"/>
                  <a:pt x="180" y="189"/>
                  <a:pt x="124" y="198"/>
                </a:cubicBezTo>
                <a:cubicBezTo>
                  <a:pt x="120" y="230"/>
                  <a:pt x="126" y="265"/>
                  <a:pt x="112" y="294"/>
                </a:cubicBezTo>
                <a:cubicBezTo>
                  <a:pt x="0" y="517"/>
                  <a:pt x="62" y="237"/>
                  <a:pt x="28" y="438"/>
                </a:cubicBezTo>
                <a:cubicBezTo>
                  <a:pt x="44" y="446"/>
                  <a:pt x="59" y="456"/>
                  <a:pt x="76" y="462"/>
                </a:cubicBezTo>
                <a:cubicBezTo>
                  <a:pt x="91" y="468"/>
                  <a:pt x="129" y="458"/>
                  <a:pt x="124" y="474"/>
                </a:cubicBezTo>
                <a:cubicBezTo>
                  <a:pt x="106" y="528"/>
                  <a:pt x="48" y="559"/>
                  <a:pt x="16" y="606"/>
                </a:cubicBezTo>
                <a:cubicBezTo>
                  <a:pt x="48" y="614"/>
                  <a:pt x="97" y="600"/>
                  <a:pt x="112" y="630"/>
                </a:cubicBezTo>
                <a:cubicBezTo>
                  <a:pt x="146" y="697"/>
                  <a:pt x="104" y="766"/>
                  <a:pt x="76" y="822"/>
                </a:cubicBezTo>
                <a:cubicBezTo>
                  <a:pt x="150" y="835"/>
                  <a:pt x="229" y="863"/>
                  <a:pt x="304" y="834"/>
                </a:cubicBezTo>
                <a:cubicBezTo>
                  <a:pt x="347" y="817"/>
                  <a:pt x="382" y="783"/>
                  <a:pt x="424" y="762"/>
                </a:cubicBezTo>
                <a:cubicBezTo>
                  <a:pt x="447" y="751"/>
                  <a:pt x="472" y="746"/>
                  <a:pt x="496" y="738"/>
                </a:cubicBezTo>
                <a:cubicBezTo>
                  <a:pt x="570" y="682"/>
                  <a:pt x="539" y="719"/>
                  <a:pt x="580" y="606"/>
                </a:cubicBezTo>
                <a:cubicBezTo>
                  <a:pt x="584" y="594"/>
                  <a:pt x="580" y="574"/>
                  <a:pt x="592" y="570"/>
                </a:cubicBezTo>
                <a:cubicBezTo>
                  <a:pt x="634" y="556"/>
                  <a:pt x="680" y="562"/>
                  <a:pt x="724" y="558"/>
                </a:cubicBezTo>
                <a:cubicBezTo>
                  <a:pt x="756" y="550"/>
                  <a:pt x="795" y="555"/>
                  <a:pt x="820" y="534"/>
                </a:cubicBezTo>
                <a:cubicBezTo>
                  <a:pt x="831" y="525"/>
                  <a:pt x="801" y="512"/>
                  <a:pt x="796" y="498"/>
                </a:cubicBezTo>
                <a:cubicBezTo>
                  <a:pt x="788" y="476"/>
                  <a:pt x="783" y="406"/>
                  <a:pt x="772" y="402"/>
                </a:cubicBezTo>
                <a:cubicBezTo>
                  <a:pt x="738" y="389"/>
                  <a:pt x="700" y="396"/>
                  <a:pt x="664" y="390"/>
                </a:cubicBezTo>
                <a:cubicBezTo>
                  <a:pt x="628" y="384"/>
                  <a:pt x="592" y="374"/>
                  <a:pt x="556" y="366"/>
                </a:cubicBezTo>
                <a:cubicBezTo>
                  <a:pt x="568" y="358"/>
                  <a:pt x="582" y="352"/>
                  <a:pt x="592" y="342"/>
                </a:cubicBezTo>
                <a:cubicBezTo>
                  <a:pt x="602" y="332"/>
                  <a:pt x="604" y="314"/>
                  <a:pt x="616" y="306"/>
                </a:cubicBezTo>
                <a:cubicBezTo>
                  <a:pt x="634" y="293"/>
                  <a:pt x="657" y="292"/>
                  <a:pt x="676" y="282"/>
                </a:cubicBezTo>
                <a:cubicBezTo>
                  <a:pt x="804" y="214"/>
                  <a:pt x="779" y="227"/>
                  <a:pt x="868" y="138"/>
                </a:cubicBezTo>
                <a:cubicBezTo>
                  <a:pt x="725" y="102"/>
                  <a:pt x="805" y="117"/>
                  <a:pt x="628" y="102"/>
                </a:cubicBezTo>
                <a:cubicBezTo>
                  <a:pt x="620" y="86"/>
                  <a:pt x="620" y="62"/>
                  <a:pt x="604" y="54"/>
                </a:cubicBezTo>
                <a:cubicBezTo>
                  <a:pt x="575" y="40"/>
                  <a:pt x="540" y="45"/>
                  <a:pt x="508" y="42"/>
                </a:cubicBezTo>
                <a:cubicBezTo>
                  <a:pt x="440" y="37"/>
                  <a:pt x="372" y="34"/>
                  <a:pt x="304" y="30"/>
                </a:cubicBezTo>
                <a:cubicBezTo>
                  <a:pt x="395" y="0"/>
                  <a:pt x="351" y="1"/>
                  <a:pt x="436" y="18"/>
                </a:cubicBezTo>
                <a:close/>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Freeform 13"/>
          <p:cNvSpPr>
            <a:spLocks/>
          </p:cNvSpPr>
          <p:nvPr/>
        </p:nvSpPr>
        <p:spPr bwMode="auto">
          <a:xfrm>
            <a:off x="2628901" y="3810001"/>
            <a:ext cx="1241425" cy="1630363"/>
          </a:xfrm>
          <a:custGeom>
            <a:avLst/>
            <a:gdLst>
              <a:gd name="T0" fmla="*/ 108 w 782"/>
              <a:gd name="T1" fmla="*/ 924 h 1027"/>
              <a:gd name="T2" fmla="*/ 192 w 782"/>
              <a:gd name="T3" fmla="*/ 828 h 1027"/>
              <a:gd name="T4" fmla="*/ 204 w 782"/>
              <a:gd name="T5" fmla="*/ 780 h 1027"/>
              <a:gd name="T6" fmla="*/ 132 w 782"/>
              <a:gd name="T7" fmla="*/ 732 h 1027"/>
              <a:gd name="T8" fmla="*/ 156 w 782"/>
              <a:gd name="T9" fmla="*/ 684 h 1027"/>
              <a:gd name="T10" fmla="*/ 192 w 782"/>
              <a:gd name="T11" fmla="*/ 636 h 1027"/>
              <a:gd name="T12" fmla="*/ 180 w 782"/>
              <a:gd name="T13" fmla="*/ 588 h 1027"/>
              <a:gd name="T14" fmla="*/ 96 w 782"/>
              <a:gd name="T15" fmla="*/ 444 h 1027"/>
              <a:gd name="T16" fmla="*/ 0 w 782"/>
              <a:gd name="T17" fmla="*/ 420 h 1027"/>
              <a:gd name="T18" fmla="*/ 108 w 782"/>
              <a:gd name="T19" fmla="*/ 288 h 1027"/>
              <a:gd name="T20" fmla="*/ 240 w 782"/>
              <a:gd name="T21" fmla="*/ 60 h 1027"/>
              <a:gd name="T22" fmla="*/ 336 w 782"/>
              <a:gd name="T23" fmla="*/ 72 h 1027"/>
              <a:gd name="T24" fmla="*/ 456 w 782"/>
              <a:gd name="T25" fmla="*/ 0 h 1027"/>
              <a:gd name="T26" fmla="*/ 660 w 782"/>
              <a:gd name="T27" fmla="*/ 108 h 1027"/>
              <a:gd name="T28" fmla="*/ 708 w 782"/>
              <a:gd name="T29" fmla="*/ 96 h 1027"/>
              <a:gd name="T30" fmla="*/ 696 w 782"/>
              <a:gd name="T31" fmla="*/ 144 h 1027"/>
              <a:gd name="T32" fmla="*/ 636 w 782"/>
              <a:gd name="T33" fmla="*/ 228 h 1027"/>
              <a:gd name="T34" fmla="*/ 660 w 782"/>
              <a:gd name="T35" fmla="*/ 312 h 1027"/>
              <a:gd name="T36" fmla="*/ 708 w 782"/>
              <a:gd name="T37" fmla="*/ 396 h 1027"/>
              <a:gd name="T38" fmla="*/ 612 w 782"/>
              <a:gd name="T39" fmla="*/ 444 h 1027"/>
              <a:gd name="T40" fmla="*/ 672 w 782"/>
              <a:gd name="T41" fmla="*/ 624 h 1027"/>
              <a:gd name="T42" fmla="*/ 636 w 782"/>
              <a:gd name="T43" fmla="*/ 852 h 1027"/>
              <a:gd name="T44" fmla="*/ 540 w 782"/>
              <a:gd name="T45" fmla="*/ 888 h 1027"/>
              <a:gd name="T46" fmla="*/ 420 w 782"/>
              <a:gd name="T47" fmla="*/ 936 h 1027"/>
              <a:gd name="T48" fmla="*/ 396 w 782"/>
              <a:gd name="T49" fmla="*/ 972 h 1027"/>
              <a:gd name="T50" fmla="*/ 360 w 782"/>
              <a:gd name="T51" fmla="*/ 1008 h 1027"/>
              <a:gd name="T52" fmla="*/ 312 w 782"/>
              <a:gd name="T53" fmla="*/ 996 h 1027"/>
              <a:gd name="T54" fmla="*/ 192 w 782"/>
              <a:gd name="T55" fmla="*/ 1020 h 1027"/>
              <a:gd name="T56" fmla="*/ 168 w 782"/>
              <a:gd name="T57" fmla="*/ 972 h 1027"/>
              <a:gd name="T58" fmla="*/ 108 w 782"/>
              <a:gd name="T59" fmla="*/ 924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2" h="1027">
                <a:moveTo>
                  <a:pt x="108" y="924"/>
                </a:moveTo>
                <a:cubicBezTo>
                  <a:pt x="136" y="892"/>
                  <a:pt x="168" y="863"/>
                  <a:pt x="192" y="828"/>
                </a:cubicBezTo>
                <a:cubicBezTo>
                  <a:pt x="201" y="814"/>
                  <a:pt x="213" y="794"/>
                  <a:pt x="204" y="780"/>
                </a:cubicBezTo>
                <a:cubicBezTo>
                  <a:pt x="189" y="756"/>
                  <a:pt x="132" y="732"/>
                  <a:pt x="132" y="732"/>
                </a:cubicBezTo>
                <a:cubicBezTo>
                  <a:pt x="140" y="716"/>
                  <a:pt x="147" y="699"/>
                  <a:pt x="156" y="684"/>
                </a:cubicBezTo>
                <a:cubicBezTo>
                  <a:pt x="167" y="667"/>
                  <a:pt x="187" y="655"/>
                  <a:pt x="192" y="636"/>
                </a:cubicBezTo>
                <a:cubicBezTo>
                  <a:pt x="196" y="620"/>
                  <a:pt x="186" y="603"/>
                  <a:pt x="180" y="588"/>
                </a:cubicBezTo>
                <a:cubicBezTo>
                  <a:pt x="179" y="586"/>
                  <a:pt x="122" y="458"/>
                  <a:pt x="96" y="444"/>
                </a:cubicBezTo>
                <a:cubicBezTo>
                  <a:pt x="67" y="428"/>
                  <a:pt x="32" y="428"/>
                  <a:pt x="0" y="420"/>
                </a:cubicBezTo>
                <a:cubicBezTo>
                  <a:pt x="36" y="372"/>
                  <a:pt x="65" y="331"/>
                  <a:pt x="108" y="288"/>
                </a:cubicBezTo>
                <a:cubicBezTo>
                  <a:pt x="73" y="182"/>
                  <a:pt x="190" y="136"/>
                  <a:pt x="240" y="60"/>
                </a:cubicBezTo>
                <a:cubicBezTo>
                  <a:pt x="272" y="64"/>
                  <a:pt x="304" y="78"/>
                  <a:pt x="336" y="72"/>
                </a:cubicBezTo>
                <a:cubicBezTo>
                  <a:pt x="356" y="68"/>
                  <a:pt x="428" y="19"/>
                  <a:pt x="456" y="0"/>
                </a:cubicBezTo>
                <a:cubicBezTo>
                  <a:pt x="477" y="172"/>
                  <a:pt x="461" y="141"/>
                  <a:pt x="660" y="108"/>
                </a:cubicBezTo>
                <a:cubicBezTo>
                  <a:pt x="676" y="105"/>
                  <a:pt x="692" y="100"/>
                  <a:pt x="708" y="96"/>
                </a:cubicBezTo>
                <a:cubicBezTo>
                  <a:pt x="704" y="112"/>
                  <a:pt x="705" y="130"/>
                  <a:pt x="696" y="144"/>
                </a:cubicBezTo>
                <a:cubicBezTo>
                  <a:pt x="615" y="274"/>
                  <a:pt x="669" y="130"/>
                  <a:pt x="636" y="228"/>
                </a:cubicBezTo>
                <a:cubicBezTo>
                  <a:pt x="644" y="256"/>
                  <a:pt x="642" y="289"/>
                  <a:pt x="660" y="312"/>
                </a:cubicBezTo>
                <a:cubicBezTo>
                  <a:pt x="678" y="336"/>
                  <a:pt x="782" y="322"/>
                  <a:pt x="708" y="396"/>
                </a:cubicBezTo>
                <a:cubicBezTo>
                  <a:pt x="683" y="421"/>
                  <a:pt x="644" y="428"/>
                  <a:pt x="612" y="444"/>
                </a:cubicBezTo>
                <a:cubicBezTo>
                  <a:pt x="638" y="521"/>
                  <a:pt x="584" y="595"/>
                  <a:pt x="672" y="624"/>
                </a:cubicBezTo>
                <a:cubicBezTo>
                  <a:pt x="667" y="667"/>
                  <a:pt x="659" y="812"/>
                  <a:pt x="636" y="852"/>
                </a:cubicBezTo>
                <a:cubicBezTo>
                  <a:pt x="620" y="880"/>
                  <a:pt x="562" y="884"/>
                  <a:pt x="540" y="888"/>
                </a:cubicBezTo>
                <a:cubicBezTo>
                  <a:pt x="451" y="977"/>
                  <a:pt x="576" y="867"/>
                  <a:pt x="420" y="936"/>
                </a:cubicBezTo>
                <a:cubicBezTo>
                  <a:pt x="407" y="942"/>
                  <a:pt x="405" y="961"/>
                  <a:pt x="396" y="972"/>
                </a:cubicBezTo>
                <a:cubicBezTo>
                  <a:pt x="385" y="985"/>
                  <a:pt x="372" y="996"/>
                  <a:pt x="360" y="1008"/>
                </a:cubicBezTo>
                <a:cubicBezTo>
                  <a:pt x="344" y="1004"/>
                  <a:pt x="328" y="995"/>
                  <a:pt x="312" y="996"/>
                </a:cubicBezTo>
                <a:cubicBezTo>
                  <a:pt x="271" y="999"/>
                  <a:pt x="232" y="1027"/>
                  <a:pt x="192" y="1020"/>
                </a:cubicBezTo>
                <a:cubicBezTo>
                  <a:pt x="174" y="1017"/>
                  <a:pt x="179" y="986"/>
                  <a:pt x="168" y="972"/>
                </a:cubicBezTo>
                <a:cubicBezTo>
                  <a:pt x="133" y="930"/>
                  <a:pt x="17" y="954"/>
                  <a:pt x="108" y="924"/>
                </a:cubicBezTo>
                <a:close/>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Text Box 15"/>
          <p:cNvSpPr txBox="1">
            <a:spLocks noChangeArrowheads="1"/>
          </p:cNvSpPr>
          <p:nvPr/>
        </p:nvSpPr>
        <p:spPr bwMode="auto">
          <a:xfrm>
            <a:off x="3048000" y="6096001"/>
            <a:ext cx="6305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800" b="1"/>
              <a:t>Gelatinization and pasting are complete</a:t>
            </a:r>
            <a:r>
              <a:rPr lang="en-US"/>
              <a:t> </a:t>
            </a:r>
          </a:p>
        </p:txBody>
      </p:sp>
      <p:grpSp>
        <p:nvGrpSpPr>
          <p:cNvPr id="7186" name="Group 18"/>
          <p:cNvGrpSpPr>
            <a:grpSpLocks/>
          </p:cNvGrpSpPr>
          <p:nvPr/>
        </p:nvGrpSpPr>
        <p:grpSpPr bwMode="auto">
          <a:xfrm>
            <a:off x="2362200" y="228600"/>
            <a:ext cx="6096000" cy="3581400"/>
            <a:chOff x="528" y="144"/>
            <a:chExt cx="3840" cy="2256"/>
          </a:xfrm>
        </p:grpSpPr>
        <p:sp>
          <p:nvSpPr>
            <p:cNvPr id="7182" name="Text Box 14"/>
            <p:cNvSpPr txBox="1">
              <a:spLocks noChangeArrowheads="1"/>
            </p:cNvSpPr>
            <p:nvPr/>
          </p:nvSpPr>
          <p:spPr bwMode="auto">
            <a:xfrm>
              <a:off x="528" y="144"/>
              <a:ext cx="30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800" b="1"/>
                <a:t>Some granules have collapsed.</a:t>
              </a:r>
            </a:p>
          </p:txBody>
        </p:sp>
        <p:sp>
          <p:nvSpPr>
            <p:cNvPr id="7184" name="AutoShape 16"/>
            <p:cNvSpPr>
              <a:spLocks noChangeArrowheads="1"/>
            </p:cNvSpPr>
            <p:nvPr/>
          </p:nvSpPr>
          <p:spPr bwMode="auto">
            <a:xfrm rot="1535098">
              <a:off x="3504" y="432"/>
              <a:ext cx="864" cy="288"/>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5" name="AutoShape 17"/>
            <p:cNvSpPr>
              <a:spLocks noChangeArrowheads="1"/>
            </p:cNvSpPr>
            <p:nvPr/>
          </p:nvSpPr>
          <p:spPr bwMode="auto">
            <a:xfrm>
              <a:off x="816" y="528"/>
              <a:ext cx="144" cy="1872"/>
            </a:xfrm>
            <a:prstGeom prst="downArrow">
              <a:avLst>
                <a:gd name="adj1" fmla="val 50000"/>
                <a:gd name="adj2" fmla="val 3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02926976"/>
      </p:ext>
    </p:extLst>
  </p:cSld>
  <p:clrMapOvr>
    <a:masterClrMapping/>
  </p:clrMapOvr>
  <p:transition advTm="1387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7186"/>
                                        </p:tgtEl>
                                        <p:attrNameLst>
                                          <p:attrName>style.visibility</p:attrName>
                                        </p:attrNameLst>
                                      </p:cBhvr>
                                      <p:to>
                                        <p:strVal val="visible"/>
                                      </p:to>
                                    </p:set>
                                    <p:anim calcmode="lin" valueType="num">
                                      <p:cBhvr>
                                        <p:cTn id="7" dur="500" fill="hold"/>
                                        <p:tgtEl>
                                          <p:spTgt spid="7186"/>
                                        </p:tgtEl>
                                        <p:attrNameLst>
                                          <p:attrName>ppt_x</p:attrName>
                                        </p:attrNameLst>
                                      </p:cBhvr>
                                      <p:tavLst>
                                        <p:tav tm="0">
                                          <p:val>
                                            <p:strVal val="#ppt_x"/>
                                          </p:val>
                                        </p:tav>
                                        <p:tav tm="100000">
                                          <p:val>
                                            <p:strVal val="#ppt_x"/>
                                          </p:val>
                                        </p:tav>
                                      </p:tavLst>
                                    </p:anim>
                                    <p:anim calcmode="lin" valueType="num">
                                      <p:cBhvr>
                                        <p:cTn id="8" dur="500" fill="hold"/>
                                        <p:tgtEl>
                                          <p:spTgt spid="7186"/>
                                        </p:tgtEl>
                                        <p:attrNameLst>
                                          <p:attrName>ppt_y</p:attrName>
                                        </p:attrNameLst>
                                      </p:cBhvr>
                                      <p:tavLst>
                                        <p:tav tm="0">
                                          <p:val>
                                            <p:strVal val="#ppt_y-#ppt_h/2"/>
                                          </p:val>
                                        </p:tav>
                                        <p:tav tm="100000">
                                          <p:val>
                                            <p:strVal val="#ppt_y"/>
                                          </p:val>
                                        </p:tav>
                                      </p:tavLst>
                                    </p:anim>
                                    <p:anim calcmode="lin" valueType="num">
                                      <p:cBhvr>
                                        <p:cTn id="9" dur="500" fill="hold"/>
                                        <p:tgtEl>
                                          <p:spTgt spid="7186"/>
                                        </p:tgtEl>
                                        <p:attrNameLst>
                                          <p:attrName>ppt_w</p:attrName>
                                        </p:attrNameLst>
                                      </p:cBhvr>
                                      <p:tavLst>
                                        <p:tav tm="0">
                                          <p:val>
                                            <p:strVal val="#ppt_w"/>
                                          </p:val>
                                        </p:tav>
                                        <p:tav tm="100000">
                                          <p:val>
                                            <p:strVal val="#ppt_w"/>
                                          </p:val>
                                        </p:tav>
                                      </p:tavLst>
                                    </p:anim>
                                    <p:anim calcmode="lin" valueType="num">
                                      <p:cBhvr>
                                        <p:cTn id="10" dur="500" fill="hold"/>
                                        <p:tgtEl>
                                          <p:spTgt spid="7186"/>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7183"/>
                                        </p:tgtEl>
                                        <p:attrNameLst>
                                          <p:attrName>style.visibility</p:attrName>
                                        </p:attrNameLst>
                                      </p:cBhvr>
                                      <p:to>
                                        <p:strVal val="visible"/>
                                      </p:to>
                                    </p:set>
                                    <p:anim calcmode="lin" valueType="num">
                                      <p:cBhvr>
                                        <p:cTn id="15" dur="500" fill="hold"/>
                                        <p:tgtEl>
                                          <p:spTgt spid="7183"/>
                                        </p:tgtEl>
                                        <p:attrNameLst>
                                          <p:attrName>ppt_x</p:attrName>
                                        </p:attrNameLst>
                                      </p:cBhvr>
                                      <p:tavLst>
                                        <p:tav tm="0">
                                          <p:val>
                                            <p:strVal val="#ppt_x"/>
                                          </p:val>
                                        </p:tav>
                                        <p:tav tm="100000">
                                          <p:val>
                                            <p:strVal val="#ppt_x"/>
                                          </p:val>
                                        </p:tav>
                                      </p:tavLst>
                                    </p:anim>
                                    <p:anim calcmode="lin" valueType="num">
                                      <p:cBhvr>
                                        <p:cTn id="16" dur="500" fill="hold"/>
                                        <p:tgtEl>
                                          <p:spTgt spid="7183"/>
                                        </p:tgtEl>
                                        <p:attrNameLst>
                                          <p:attrName>ppt_y</p:attrName>
                                        </p:attrNameLst>
                                      </p:cBhvr>
                                      <p:tavLst>
                                        <p:tav tm="0">
                                          <p:val>
                                            <p:strVal val="#ppt_y+#ppt_h/2"/>
                                          </p:val>
                                        </p:tav>
                                        <p:tav tm="100000">
                                          <p:val>
                                            <p:strVal val="#ppt_y"/>
                                          </p:val>
                                        </p:tav>
                                      </p:tavLst>
                                    </p:anim>
                                    <p:anim calcmode="lin" valueType="num">
                                      <p:cBhvr>
                                        <p:cTn id="17" dur="500" fill="hold"/>
                                        <p:tgtEl>
                                          <p:spTgt spid="7183"/>
                                        </p:tgtEl>
                                        <p:attrNameLst>
                                          <p:attrName>ppt_w</p:attrName>
                                        </p:attrNameLst>
                                      </p:cBhvr>
                                      <p:tavLst>
                                        <p:tav tm="0">
                                          <p:val>
                                            <p:strVal val="#ppt_w"/>
                                          </p:val>
                                        </p:tav>
                                        <p:tav tm="100000">
                                          <p:val>
                                            <p:strVal val="#ppt_w"/>
                                          </p:val>
                                        </p:tav>
                                      </p:tavLst>
                                    </p:anim>
                                    <p:anim calcmode="lin" valueType="num">
                                      <p:cBhvr>
                                        <p:cTn id="18" dur="500" fill="hold"/>
                                        <p:tgtEl>
                                          <p:spTgt spid="71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380" y="890337"/>
            <a:ext cx="10022305" cy="1200329"/>
          </a:xfrm>
          <a:prstGeom prst="rect">
            <a:avLst/>
          </a:prstGeom>
          <a:noFill/>
        </p:spPr>
        <p:txBody>
          <a:bodyPr wrap="square" rtlCol="0">
            <a:spAutoFit/>
          </a:bodyPr>
          <a:lstStyle/>
          <a:p>
            <a:pPr algn="r" rtl="1"/>
            <a:r>
              <a:rPr lang="fa-IR" dirty="0" smtClean="0"/>
              <a:t>عوامل موثر بر ژلاتینه شدن</a:t>
            </a:r>
          </a:p>
          <a:p>
            <a:pPr algn="r" rtl="1"/>
            <a:r>
              <a:rPr lang="fa-IR" dirty="0" smtClean="0"/>
              <a:t>ابعاد گرانول     برنج و سیب زمینی</a:t>
            </a:r>
          </a:p>
          <a:p>
            <a:pPr algn="r" rtl="1"/>
            <a:r>
              <a:rPr lang="fa-IR" dirty="0" smtClean="0"/>
              <a:t>میزان آمیلوز نشاسته ذرت مومی&gt; ذرت معمولی&gt;  نخود فرنگی</a:t>
            </a:r>
          </a:p>
          <a:p>
            <a:pPr algn="r" rtl="1"/>
            <a:r>
              <a:rPr lang="fa-IR" dirty="0" smtClean="0"/>
              <a:t>قند و چربی (پیوند با آمیلوز)</a:t>
            </a:r>
            <a:endParaRPr lang="en-US" dirty="0"/>
          </a:p>
        </p:txBody>
      </p:sp>
      <p:pic>
        <p:nvPicPr>
          <p:cNvPr id="3" name="Picture 2"/>
          <p:cNvPicPr>
            <a:picLocks noChangeAspect="1"/>
          </p:cNvPicPr>
          <p:nvPr/>
        </p:nvPicPr>
        <p:blipFill>
          <a:blip r:embed="rId2"/>
          <a:stretch>
            <a:fillRect/>
          </a:stretch>
        </p:blipFill>
        <p:spPr>
          <a:xfrm>
            <a:off x="0" y="0"/>
            <a:ext cx="4726657" cy="3540430"/>
          </a:xfrm>
          <a:prstGeom prst="rect">
            <a:avLst/>
          </a:prstGeom>
        </p:spPr>
      </p:pic>
      <p:pic>
        <p:nvPicPr>
          <p:cNvPr id="4" name="Picture 3"/>
          <p:cNvPicPr>
            <a:picLocks noChangeAspect="1"/>
          </p:cNvPicPr>
          <p:nvPr/>
        </p:nvPicPr>
        <p:blipFill>
          <a:blip r:embed="rId3"/>
          <a:stretch>
            <a:fillRect/>
          </a:stretch>
        </p:blipFill>
        <p:spPr>
          <a:xfrm>
            <a:off x="3980696" y="2774019"/>
            <a:ext cx="5608472" cy="3483156"/>
          </a:xfrm>
          <a:prstGeom prst="rect">
            <a:avLst/>
          </a:prstGeom>
        </p:spPr>
      </p:pic>
    </p:spTree>
    <p:extLst>
      <p:ext uri="{BB962C8B-B14F-4D97-AF65-F5344CB8AC3E}">
        <p14:creationId xmlns:p14="http://schemas.microsoft.com/office/powerpoint/2010/main" val="952906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348" t="15105" r="12072" b="21106"/>
          <a:stretch/>
        </p:blipFill>
        <p:spPr>
          <a:xfrm>
            <a:off x="1022685" y="1239252"/>
            <a:ext cx="9336505" cy="4860759"/>
          </a:xfrm>
          <a:prstGeom prst="rect">
            <a:avLst/>
          </a:prstGeom>
        </p:spPr>
      </p:pic>
    </p:spTree>
    <p:extLst>
      <p:ext uri="{BB962C8B-B14F-4D97-AF65-F5344CB8AC3E}">
        <p14:creationId xmlns:p14="http://schemas.microsoft.com/office/powerpoint/2010/main" val="17670120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842" y="601579"/>
            <a:ext cx="6773779" cy="2862322"/>
          </a:xfrm>
          <a:prstGeom prst="rect">
            <a:avLst/>
          </a:prstGeom>
          <a:solidFill>
            <a:schemeClr val="accent4">
              <a:lumMod val="20000"/>
              <a:lumOff val="80000"/>
            </a:schemeClr>
          </a:solidFill>
        </p:spPr>
        <p:txBody>
          <a:bodyPr wrap="square" rtlCol="0">
            <a:spAutoFit/>
          </a:bodyPr>
          <a:lstStyle/>
          <a:p>
            <a:pPr algn="r" rtl="1"/>
            <a:r>
              <a:rPr lang="fa-IR" dirty="0" smtClean="0"/>
              <a:t>عوامل موثر</a:t>
            </a:r>
          </a:p>
          <a:p>
            <a:pPr algn="r" rtl="1"/>
            <a:r>
              <a:rPr lang="fa-IR" dirty="0" smtClean="0"/>
              <a:t>دمای 4 درجه سانتی گراد</a:t>
            </a:r>
          </a:p>
          <a:p>
            <a:pPr algn="r" rtl="1"/>
            <a:r>
              <a:rPr lang="fa-IR" dirty="0" smtClean="0"/>
              <a:t>طول زنجیره آمیلوزی  سیب زمینی و گندم</a:t>
            </a:r>
          </a:p>
          <a:p>
            <a:pPr algn="r" rtl="1"/>
            <a:r>
              <a:rPr lang="fa-IR" dirty="0" smtClean="0"/>
              <a:t>آمیلو پکتین سرعت پایین  ذرت مومی</a:t>
            </a:r>
          </a:p>
          <a:p>
            <a:pPr algn="r" rtl="1"/>
            <a:r>
              <a:rPr lang="fa-IR" dirty="0" smtClean="0"/>
              <a:t>حالت ارتجاعی</a:t>
            </a:r>
          </a:p>
          <a:p>
            <a:pPr algn="r" rtl="1"/>
            <a:r>
              <a:rPr lang="fa-IR" dirty="0" smtClean="0"/>
              <a:t>رتروگراداسیون پیشرفته</a:t>
            </a:r>
          </a:p>
          <a:p>
            <a:pPr algn="r" rtl="1"/>
            <a:r>
              <a:rPr lang="fa-IR" dirty="0" smtClean="0"/>
              <a:t>مغز نان سفید تر  و لاستیکی </a:t>
            </a:r>
          </a:p>
          <a:p>
            <a:pPr algn="r" rtl="1"/>
            <a:r>
              <a:rPr lang="fa-IR" dirty="0" smtClean="0"/>
              <a:t>در اثر بیاتی رطوبت کاهش می یابد</a:t>
            </a:r>
          </a:p>
          <a:p>
            <a:pPr algn="r" rtl="1"/>
            <a:r>
              <a:rPr lang="fa-IR" dirty="0"/>
              <a:t> </a:t>
            </a:r>
            <a:r>
              <a:rPr lang="fa-IR" dirty="0" smtClean="0"/>
              <a:t>در دمای بالای 55 اتصالات آمیلوپکتین می شکند</a:t>
            </a:r>
          </a:p>
          <a:p>
            <a:pPr algn="r" rtl="1"/>
            <a:endParaRPr lang="en-US" dirty="0"/>
          </a:p>
        </p:txBody>
      </p:sp>
      <p:sp>
        <p:nvSpPr>
          <p:cNvPr id="3" name="TextBox 2"/>
          <p:cNvSpPr txBox="1"/>
          <p:nvPr/>
        </p:nvSpPr>
        <p:spPr>
          <a:xfrm>
            <a:off x="4511842" y="3850105"/>
            <a:ext cx="6761747" cy="1477328"/>
          </a:xfrm>
          <a:prstGeom prst="rect">
            <a:avLst/>
          </a:prstGeom>
          <a:solidFill>
            <a:srgbClr val="FFFF00"/>
          </a:solidFill>
        </p:spPr>
        <p:txBody>
          <a:bodyPr wrap="square" rtlCol="0">
            <a:spAutoFit/>
          </a:bodyPr>
          <a:lstStyle/>
          <a:p>
            <a:pPr algn="r" rtl="1"/>
            <a:r>
              <a:rPr lang="fa-IR" dirty="0" smtClean="0"/>
              <a:t>راه های جلوگیری</a:t>
            </a:r>
          </a:p>
          <a:p>
            <a:pPr algn="r" rtl="1"/>
            <a:r>
              <a:rPr lang="fa-IR" dirty="0" smtClean="0"/>
              <a:t>دمای بالای 55 یا کمتر از -18</a:t>
            </a:r>
          </a:p>
          <a:p>
            <a:pPr algn="r" rtl="1"/>
            <a:r>
              <a:rPr lang="fa-IR" dirty="0" smtClean="0"/>
              <a:t>اسید چرب</a:t>
            </a:r>
          </a:p>
          <a:p>
            <a:pPr algn="r" rtl="1"/>
            <a:r>
              <a:rPr lang="fa-IR" dirty="0" smtClean="0"/>
              <a:t>فسفولیپید و مونوگلیسرید</a:t>
            </a:r>
          </a:p>
          <a:p>
            <a:pPr algn="r" rtl="1"/>
            <a:r>
              <a:rPr lang="fa-IR" dirty="0" smtClean="0"/>
              <a:t>خشک کردن</a:t>
            </a:r>
            <a:endParaRPr lang="en-US" dirty="0"/>
          </a:p>
        </p:txBody>
      </p:sp>
    </p:spTree>
    <p:extLst>
      <p:ext uri="{BB962C8B-B14F-4D97-AF65-F5344CB8AC3E}">
        <p14:creationId xmlns:p14="http://schemas.microsoft.com/office/powerpoint/2010/main" val="264928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Starch hydrolyze</a:t>
            </a:r>
            <a:br>
              <a:rPr lang="en-US" dirty="0" smtClean="0"/>
            </a:br>
            <a:r>
              <a:rPr lang="en-US" dirty="0" smtClean="0"/>
              <a:t>Corn syrup</a:t>
            </a:r>
            <a:br>
              <a:rPr lang="en-US" dirty="0" smtClean="0"/>
            </a:br>
            <a:endParaRPr lang="en-US" dirty="0"/>
          </a:p>
        </p:txBody>
      </p:sp>
      <p:sp>
        <p:nvSpPr>
          <p:cNvPr id="3" name="Content Placeholder 2"/>
          <p:cNvSpPr>
            <a:spLocks noGrp="1"/>
          </p:cNvSpPr>
          <p:nvPr>
            <p:ph idx="1"/>
          </p:nvPr>
        </p:nvSpPr>
        <p:spPr/>
        <p:txBody>
          <a:bodyPr/>
          <a:lstStyle/>
          <a:p>
            <a:pPr marL="0" indent="0" algn="r" rtl="1">
              <a:buNone/>
            </a:pPr>
            <a:r>
              <a:rPr lang="fa-IR" dirty="0" smtClean="0"/>
              <a:t>عملیات هیدرولیز یا خرد شدن نشاسته به اجزای کوچک تر منجر به تولید قند مایع می گردد. میزان پیشرفت واکنش یا دپلیمریزاسیون را با دکستروز اکی والان نشان می دهند.</a:t>
            </a:r>
          </a:p>
          <a:p>
            <a:pPr marL="0" indent="0" algn="r" rtl="1">
              <a:buNone/>
            </a:pPr>
            <a:r>
              <a:rPr lang="en-US" dirty="0" smtClean="0"/>
              <a:t>DE </a:t>
            </a:r>
            <a:r>
              <a:rPr lang="fa-IR" dirty="0" smtClean="0"/>
              <a:t> افزایش یابد شیرینی، ویسکوزیته، نقطه جوش بیشتر و فعالیت آبی، کریستالیزاسیون و  نقطه انجماد کمتر می شود.</a:t>
            </a:r>
          </a:p>
          <a:p>
            <a:pPr marL="0" indent="0" algn="r">
              <a:buNone/>
            </a:pPr>
            <a:r>
              <a:rPr lang="fa-IR" dirty="0" smtClean="0"/>
              <a:t>اسید: نشاسته 40% تهیه +حرارت+ اسید کلریدریک  (خنثی سازی با کربنات سدیم)</a:t>
            </a:r>
          </a:p>
          <a:p>
            <a:pPr marL="0" indent="0" algn="r" rtl="1">
              <a:buNone/>
            </a:pPr>
            <a:r>
              <a:rPr lang="en-US" dirty="0" smtClean="0"/>
              <a:t>  </a:t>
            </a:r>
            <a:r>
              <a:rPr lang="fa-IR" dirty="0" smtClean="0"/>
              <a:t>  حداکثر </a:t>
            </a:r>
            <a:r>
              <a:rPr lang="en-US" dirty="0" smtClean="0"/>
              <a:t>DE 55</a:t>
            </a:r>
            <a:r>
              <a:rPr lang="fa-IR" dirty="0" smtClean="0"/>
              <a:t> </a:t>
            </a:r>
          </a:p>
          <a:p>
            <a:pPr marL="0" indent="0" algn="r" rtl="1">
              <a:buNone/>
            </a:pPr>
            <a:r>
              <a:rPr lang="fa-IR" dirty="0" smtClean="0"/>
              <a:t>شربت تلخ می شود </a:t>
            </a:r>
            <a:r>
              <a:rPr lang="en-US" dirty="0" smtClean="0"/>
              <a:t> </a:t>
            </a:r>
            <a:endParaRPr lang="en-US" dirty="0"/>
          </a:p>
        </p:txBody>
      </p:sp>
    </p:spTree>
    <p:extLst>
      <p:ext uri="{BB962C8B-B14F-4D97-AF65-F5344CB8AC3E}">
        <p14:creationId xmlns:p14="http://schemas.microsoft.com/office/powerpoint/2010/main" val="16985591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آنزیمی</a:t>
            </a:r>
            <a:endParaRPr lang="en-US" dirty="0"/>
          </a:p>
        </p:txBody>
      </p:sp>
      <p:sp>
        <p:nvSpPr>
          <p:cNvPr id="3" name="Content Placeholder 2"/>
          <p:cNvSpPr>
            <a:spLocks noGrp="1"/>
          </p:cNvSpPr>
          <p:nvPr>
            <p:ph idx="1"/>
          </p:nvPr>
        </p:nvSpPr>
        <p:spPr>
          <a:xfrm>
            <a:off x="838200" y="1825625"/>
            <a:ext cx="10515600" cy="1846965"/>
          </a:xfrm>
        </p:spPr>
        <p:txBody>
          <a:bodyPr/>
          <a:lstStyle/>
          <a:p>
            <a:pPr algn="r" rtl="1"/>
            <a:r>
              <a:rPr lang="fa-IR" dirty="0" smtClean="0"/>
              <a:t>الفا و بتا آمیلاز</a:t>
            </a:r>
          </a:p>
          <a:p>
            <a:pPr algn="r" rtl="1"/>
            <a:r>
              <a:rPr lang="fa-IR" dirty="0" smtClean="0"/>
              <a:t>آلفا به طور تصادفی زنجیره را می شکند منبع باکتری( باسیلوس سوبتیلیس و لیشنوفورمیس) قارچی (آسپرژیلوس اوریزا) مالت</a:t>
            </a:r>
            <a:endParaRPr lang="en-US" dirty="0"/>
          </a:p>
        </p:txBody>
      </p:sp>
      <p:sp>
        <p:nvSpPr>
          <p:cNvPr id="7" name="Rectangle 6"/>
          <p:cNvSpPr/>
          <p:nvPr/>
        </p:nvSpPr>
        <p:spPr>
          <a:xfrm>
            <a:off x="5116642" y="3740574"/>
            <a:ext cx="6096000" cy="923330"/>
          </a:xfrm>
          <a:prstGeom prst="rect">
            <a:avLst/>
          </a:prstGeom>
          <a:solidFill>
            <a:srgbClr val="FFFF00"/>
          </a:solidFill>
        </p:spPr>
        <p:txBody>
          <a:bodyPr>
            <a:spAutoFit/>
          </a:bodyPr>
          <a:lstStyle/>
          <a:p>
            <a:pPr algn="r" rtl="1"/>
            <a:r>
              <a:rPr lang="fa-IR" dirty="0" smtClean="0"/>
              <a:t>مالت </a:t>
            </a:r>
            <a:r>
              <a:rPr lang="fa-IR" dirty="0"/>
              <a:t>به جوانه دانه‌های غلات گفته می‌شود که در طی یک روند مشخص خشک شده‌اند. دانه‌ها پس از خیسانده شدن در آب جوانه می‌زنند، سپس ادامه رشد جوانه‌ها را با حرارت دادن از طریق هوای گرم متوقف می‌کنند</a:t>
            </a:r>
          </a:p>
        </p:txBody>
      </p:sp>
      <p:pic>
        <p:nvPicPr>
          <p:cNvPr id="8" name="Picture 7"/>
          <p:cNvPicPr>
            <a:picLocks noChangeAspect="1"/>
          </p:cNvPicPr>
          <p:nvPr/>
        </p:nvPicPr>
        <p:blipFill>
          <a:blip r:embed="rId2"/>
          <a:stretch>
            <a:fillRect/>
          </a:stretch>
        </p:blipFill>
        <p:spPr>
          <a:xfrm>
            <a:off x="134912" y="3672590"/>
            <a:ext cx="4067332" cy="3050499"/>
          </a:xfrm>
          <a:prstGeom prst="rect">
            <a:avLst/>
          </a:prstGeom>
        </p:spPr>
      </p:pic>
    </p:spTree>
    <p:extLst>
      <p:ext uri="{BB962C8B-B14F-4D97-AF65-F5344CB8AC3E}">
        <p14:creationId xmlns:p14="http://schemas.microsoft.com/office/powerpoint/2010/main" val="6140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77204" y="2099995"/>
            <a:ext cx="8906876" cy="954107"/>
          </a:xfrm>
          <a:prstGeom prst="rect">
            <a:avLst/>
          </a:prstGeom>
        </p:spPr>
        <p:txBody>
          <a:bodyPr wrap="square">
            <a:spAutoFit/>
          </a:bodyPr>
          <a:lstStyle/>
          <a:p>
            <a:r>
              <a:rPr lang="en-US" sz="2800" dirty="0" smtClean="0"/>
              <a:t>Chelation describes a particular way that ions and molecules bind metal ions</a:t>
            </a:r>
            <a:endParaRPr lang="en-US" sz="2800" dirty="0"/>
          </a:p>
        </p:txBody>
      </p:sp>
      <p:sp>
        <p:nvSpPr>
          <p:cNvPr id="6" name="Rectangle 5"/>
          <p:cNvSpPr/>
          <p:nvPr/>
        </p:nvSpPr>
        <p:spPr>
          <a:xfrm>
            <a:off x="877204" y="882134"/>
            <a:ext cx="3922099" cy="769441"/>
          </a:xfrm>
          <a:prstGeom prst="rect">
            <a:avLst/>
          </a:prstGeom>
        </p:spPr>
        <p:txBody>
          <a:bodyPr wrap="none">
            <a:spAutoFit/>
          </a:bodyPr>
          <a:lstStyle/>
          <a:p>
            <a:r>
              <a:rPr lang="en-US" sz="4400" dirty="0" smtClean="0"/>
              <a:t>Chelation agent </a:t>
            </a:r>
            <a:endParaRPr lang="en-US" sz="4400" dirty="0"/>
          </a:p>
        </p:txBody>
      </p:sp>
      <p:pic>
        <p:nvPicPr>
          <p:cNvPr id="7" name="Picture 6"/>
          <p:cNvPicPr>
            <a:picLocks noChangeAspect="1"/>
          </p:cNvPicPr>
          <p:nvPr/>
        </p:nvPicPr>
        <p:blipFill>
          <a:blip r:embed="rId2"/>
          <a:stretch>
            <a:fillRect/>
          </a:stretch>
        </p:blipFill>
        <p:spPr>
          <a:xfrm>
            <a:off x="514629" y="3502522"/>
            <a:ext cx="4647248" cy="3127532"/>
          </a:xfrm>
          <a:prstGeom prst="rect">
            <a:avLst/>
          </a:prstGeom>
        </p:spPr>
      </p:pic>
      <p:pic>
        <p:nvPicPr>
          <p:cNvPr id="8" name="Picture 7"/>
          <p:cNvPicPr>
            <a:picLocks noChangeAspect="1"/>
          </p:cNvPicPr>
          <p:nvPr/>
        </p:nvPicPr>
        <p:blipFill>
          <a:blip r:embed="rId3"/>
          <a:stretch>
            <a:fillRect/>
          </a:stretch>
        </p:blipFill>
        <p:spPr>
          <a:xfrm>
            <a:off x="5334000" y="2494538"/>
            <a:ext cx="6858000" cy="5143500"/>
          </a:xfrm>
          <a:prstGeom prst="rect">
            <a:avLst/>
          </a:prstGeom>
        </p:spPr>
      </p:pic>
    </p:spTree>
    <p:extLst>
      <p:ext uri="{BB962C8B-B14F-4D97-AF65-F5344CB8AC3E}">
        <p14:creationId xmlns:p14="http://schemas.microsoft.com/office/powerpoint/2010/main" val="1976378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 بتا آمیلاز از یک سر زنجیره شروه به فعالیت می کند و با رسیدن به شاخه متوقف می شود و محصول آن مالتوز</a:t>
            </a:r>
          </a:p>
          <a:p>
            <a:pPr marL="0" indent="0" algn="r" rtl="1">
              <a:buNone/>
            </a:pPr>
            <a:r>
              <a:rPr lang="fa-IR" dirty="0" smtClean="0"/>
              <a:t>با فعالیت این دو به </a:t>
            </a:r>
            <a:r>
              <a:rPr lang="en-US" dirty="0" smtClean="0"/>
              <a:t>DE</a:t>
            </a:r>
            <a:r>
              <a:rPr lang="fa-IR" dirty="0" smtClean="0"/>
              <a:t> 100 نمی رسیم زیرا تمامی اتصالات </a:t>
            </a:r>
            <a:r>
              <a:rPr lang="en-US" dirty="0" smtClean="0"/>
              <a:t>1</a:t>
            </a:r>
            <a:r>
              <a:rPr lang="fa-IR" dirty="0" smtClean="0"/>
              <a:t>به 6 باقی می ماند</a:t>
            </a:r>
          </a:p>
          <a:p>
            <a:pPr marL="0" indent="0" algn="r" rtl="1">
              <a:buNone/>
            </a:pPr>
            <a:r>
              <a:rPr lang="fa-IR" dirty="0" smtClean="0"/>
              <a:t>گلوکو آمیلاز توانایی شکستن هردو اتصال را دارد.</a:t>
            </a:r>
          </a:p>
          <a:p>
            <a:pPr marL="0" indent="0" algn="r" rtl="1">
              <a:buNone/>
            </a:pPr>
            <a:r>
              <a:rPr lang="fa-IR" dirty="0" smtClean="0"/>
              <a:t>پولولاناز که فقط آلفا یک به شش را می شکند</a:t>
            </a:r>
          </a:p>
          <a:p>
            <a:pPr marL="0" indent="0" algn="r" rtl="1">
              <a:buNone/>
            </a:pPr>
            <a:r>
              <a:rPr lang="fa-IR" dirty="0" smtClean="0"/>
              <a:t>شربت گلوکز </a:t>
            </a:r>
            <a:r>
              <a:rPr lang="en-US" dirty="0" smtClean="0"/>
              <a:t>DE</a:t>
            </a:r>
            <a:r>
              <a:rPr lang="fa-IR" dirty="0" smtClean="0"/>
              <a:t> بین 94-</a:t>
            </a:r>
            <a:r>
              <a:rPr lang="en-US" dirty="0" smtClean="0"/>
              <a:t>98</a:t>
            </a:r>
          </a:p>
          <a:p>
            <a:pPr marL="0" indent="0" algn="r" rtl="1">
              <a:buNone/>
            </a:pPr>
            <a:r>
              <a:rPr lang="fa-IR" dirty="0" smtClean="0"/>
              <a:t>گلوکز ایزومراز گلوکز به فروکتوز</a:t>
            </a:r>
          </a:p>
          <a:p>
            <a:pPr marL="0" indent="0" algn="r" rtl="1">
              <a:buNone/>
            </a:pPr>
            <a:r>
              <a:rPr lang="fa-IR" dirty="0" smtClean="0"/>
              <a:t>42 % فروکتوز و 58% شیرینی معادل ساکارز دارد</a:t>
            </a:r>
            <a:endParaRPr lang="en-US" dirty="0"/>
          </a:p>
        </p:txBody>
      </p:sp>
    </p:spTree>
    <p:extLst>
      <p:ext uri="{BB962C8B-B14F-4D97-AF65-F5344CB8AC3E}">
        <p14:creationId xmlns:p14="http://schemas.microsoft.com/office/powerpoint/2010/main" val="1857858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39843" y="0"/>
            <a:ext cx="11617377" cy="6858000"/>
          </a:xfrm>
          <a:prstGeom prst="rect">
            <a:avLst/>
          </a:prstGeom>
        </p:spPr>
      </p:pic>
    </p:spTree>
    <p:extLst>
      <p:ext uri="{BB962C8B-B14F-4D97-AF65-F5344CB8AC3E}">
        <p14:creationId xmlns:p14="http://schemas.microsoft.com/office/powerpoint/2010/main" val="3939739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محصولات حاصل از شکستن نشاسته</a:t>
            </a:r>
            <a:endParaRPr lang="en-US" dirty="0"/>
          </a:p>
        </p:txBody>
      </p:sp>
      <p:sp>
        <p:nvSpPr>
          <p:cNvPr id="5" name="Rectangle 4"/>
          <p:cNvSpPr/>
          <p:nvPr/>
        </p:nvSpPr>
        <p:spPr>
          <a:xfrm>
            <a:off x="439710" y="1690688"/>
            <a:ext cx="10548079" cy="5078313"/>
          </a:xfrm>
          <a:prstGeom prst="rect">
            <a:avLst/>
          </a:prstGeom>
        </p:spPr>
        <p:txBody>
          <a:bodyPr wrap="square">
            <a:spAutoFit/>
          </a:bodyPr>
          <a:lstStyle/>
          <a:p>
            <a:r>
              <a:rPr lang="en-US" dirty="0" err="1"/>
              <a:t>Dextrins</a:t>
            </a:r>
            <a:r>
              <a:rPr lang="en-US" dirty="0"/>
              <a:t> are a group of low-molecular-weight carbohydrates produced by the hydrolysis of </a:t>
            </a:r>
            <a:r>
              <a:rPr lang="en-US" dirty="0" smtClean="0"/>
              <a:t>starch </a:t>
            </a:r>
            <a:r>
              <a:rPr lang="en-US" dirty="0"/>
              <a:t>or </a:t>
            </a:r>
            <a:r>
              <a:rPr lang="en-US" dirty="0" smtClean="0"/>
              <a:t>glycogen</a:t>
            </a:r>
            <a:r>
              <a:rPr lang="fa-IR" dirty="0" smtClean="0"/>
              <a:t>.</a:t>
            </a:r>
            <a:r>
              <a:rPr lang="en-US" dirty="0" smtClean="0"/>
              <a:t> </a:t>
            </a:r>
            <a:r>
              <a:rPr lang="en-US" dirty="0" err="1"/>
              <a:t>Dextrins</a:t>
            </a:r>
            <a:r>
              <a:rPr lang="en-US" dirty="0"/>
              <a:t> are mixtures of polymers of D-glucose units linked by α-(1→4) or α-(1→6) </a:t>
            </a:r>
            <a:r>
              <a:rPr lang="en-US" dirty="0" err="1"/>
              <a:t>glycosidic</a:t>
            </a:r>
            <a:r>
              <a:rPr lang="en-US" dirty="0"/>
              <a:t> bonds</a:t>
            </a:r>
            <a:r>
              <a:rPr lang="en-US" dirty="0" smtClean="0"/>
              <a:t>.</a:t>
            </a:r>
            <a:endParaRPr lang="fa-IR" dirty="0" smtClean="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r>
              <a:rPr lang="en-US" dirty="0" err="1" smtClean="0"/>
              <a:t>Maltodextrin</a:t>
            </a:r>
            <a:r>
              <a:rPr lang="en-US" dirty="0" smtClean="0"/>
              <a:t> </a:t>
            </a:r>
            <a:r>
              <a:rPr lang="en-US" dirty="0"/>
              <a:t>is a polysaccharide that is used as a food additive. It is produced from starch by partial hydrolysis and is usually found as a white hygroscopic spray-dried powder</a:t>
            </a:r>
            <a:endParaRPr lang="fa-IR" dirty="0" smtClean="0"/>
          </a:p>
          <a:p>
            <a:r>
              <a:rPr lang="en-US" dirty="0" err="1" smtClean="0"/>
              <a:t>Maltodextrins</a:t>
            </a:r>
            <a:r>
              <a:rPr lang="en-US" dirty="0" smtClean="0"/>
              <a:t> </a:t>
            </a:r>
            <a:r>
              <a:rPr lang="en-US" dirty="0"/>
              <a:t>are classified by DE (</a:t>
            </a:r>
            <a:r>
              <a:rPr lang="en-US" dirty="0">
                <a:hlinkClick r:id="rId2" tooltip="Dextrose equivalent"/>
              </a:rPr>
              <a:t>dextrose equivalent</a:t>
            </a:r>
            <a:r>
              <a:rPr lang="en-US" dirty="0"/>
              <a:t>) and have a DE between 3 to 20. The higher the DE value, the shorter the glucose chains, the higher the sweetness, the higher the solubility and the lower heat resistance. Above DE 20, the </a:t>
            </a:r>
            <a:r>
              <a:rPr lang="en-US" dirty="0">
                <a:hlinkClick r:id="rId3" tooltip="European Union"/>
              </a:rPr>
              <a:t>European Union</a:t>
            </a:r>
            <a:r>
              <a:rPr lang="en-US" dirty="0"/>
              <a:t>'s </a:t>
            </a:r>
            <a:r>
              <a:rPr lang="en-US" dirty="0">
                <a:hlinkClick r:id="rId4" tooltip="Combined Nomenclature"/>
              </a:rPr>
              <a:t>CN code</a:t>
            </a:r>
            <a:r>
              <a:rPr lang="en-US" dirty="0"/>
              <a:t> calls it </a:t>
            </a:r>
            <a:r>
              <a:rPr lang="en-US" dirty="0">
                <a:hlinkClick r:id="rId5" tooltip="Corn syrup"/>
              </a:rPr>
              <a:t>glucose syrup</a:t>
            </a:r>
            <a:r>
              <a:rPr lang="en-US" dirty="0" smtClean="0"/>
              <a:t>,</a:t>
            </a:r>
            <a:endParaRPr lang="fa-IR" dirty="0" smtClean="0"/>
          </a:p>
          <a:p>
            <a:r>
              <a:rPr lang="en-US" dirty="0"/>
              <a:t>reduce the fat content but keep the texture </a:t>
            </a:r>
            <a:r>
              <a:rPr lang="fa-IR" dirty="0" smtClean="0"/>
              <a:t> </a:t>
            </a:r>
            <a:r>
              <a:rPr lang="en-US" dirty="0" smtClean="0"/>
              <a:t>and soda</a:t>
            </a:r>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710" y="2284203"/>
            <a:ext cx="2095500" cy="26193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3367" y="2657367"/>
            <a:ext cx="1905266" cy="1543265"/>
          </a:xfrm>
          <a:prstGeom prst="rect">
            <a:avLst/>
          </a:prstGeom>
        </p:spPr>
      </p:pic>
    </p:spTree>
    <p:extLst>
      <p:ext uri="{BB962C8B-B14F-4D97-AF65-F5344CB8AC3E}">
        <p14:creationId xmlns:p14="http://schemas.microsoft.com/office/powerpoint/2010/main" val="1352516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9706" y="404734"/>
            <a:ext cx="10916002" cy="6250899"/>
          </a:xfrm>
          <a:prstGeom prst="rect">
            <a:avLst/>
          </a:prstGeom>
        </p:spPr>
      </p:pic>
    </p:spTree>
    <p:extLst>
      <p:ext uri="{BB962C8B-B14F-4D97-AF65-F5344CB8AC3E}">
        <p14:creationId xmlns:p14="http://schemas.microsoft.com/office/powerpoint/2010/main" val="16169014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897" y="404017"/>
            <a:ext cx="11417509" cy="4585871"/>
          </a:xfrm>
          <a:prstGeom prst="rect">
            <a:avLst/>
          </a:prstGeom>
        </p:spPr>
        <p:txBody>
          <a:bodyPr wrap="square">
            <a:spAutoFit/>
          </a:bodyPr>
          <a:lstStyle/>
          <a:p>
            <a:r>
              <a:rPr lang="en-US" dirty="0"/>
              <a:t>The cyclical </a:t>
            </a:r>
            <a:r>
              <a:rPr lang="en-US" dirty="0" err="1"/>
              <a:t>dextrins</a:t>
            </a:r>
            <a:r>
              <a:rPr lang="en-US" dirty="0"/>
              <a:t> are known as </a:t>
            </a:r>
            <a:r>
              <a:rPr lang="en-US" dirty="0" err="1"/>
              <a:t>cyclodextrins</a:t>
            </a:r>
            <a:r>
              <a:rPr lang="en-US" dirty="0"/>
              <a:t>. They are formed by </a:t>
            </a:r>
            <a:r>
              <a:rPr lang="en-US" dirty="0">
                <a:hlinkClick r:id="rId2" tooltip="Enzymatic"/>
              </a:rPr>
              <a:t>enzymatic</a:t>
            </a:r>
            <a:r>
              <a:rPr lang="en-US" dirty="0"/>
              <a:t> degradation of starch by certain </a:t>
            </a:r>
            <a:r>
              <a:rPr lang="en-US" dirty="0">
                <a:hlinkClick r:id="rId3" tooltip="Bacteria"/>
              </a:rPr>
              <a:t>bacteria</a:t>
            </a:r>
            <a:r>
              <a:rPr lang="en-US" dirty="0"/>
              <a:t>, for example, </a:t>
            </a:r>
            <a:r>
              <a:rPr lang="en-US" i="1" dirty="0">
                <a:hlinkClick r:id="rId4" tooltip="Bacillus macerans (page does not exist)"/>
              </a:rPr>
              <a:t>Bacillus </a:t>
            </a:r>
            <a:r>
              <a:rPr lang="en-US" i="1" dirty="0" err="1">
                <a:hlinkClick r:id="rId4" tooltip="Bacillus macerans (page does not exist)"/>
              </a:rPr>
              <a:t>macerans</a:t>
            </a:r>
            <a:r>
              <a:rPr lang="en-US" dirty="0"/>
              <a:t>. </a:t>
            </a:r>
            <a:endParaRPr lang="en-US" dirty="0" smtClean="0"/>
          </a:p>
          <a:p>
            <a:pPr lvl="0" eaLnBrk="0" fontAlgn="base" hangingPunct="0">
              <a:spcBef>
                <a:spcPct val="0"/>
              </a:spcBef>
              <a:spcAft>
                <a:spcPct val="0"/>
              </a:spcAft>
            </a:pPr>
            <a:endParaRPr lang="en-US" altLang="en-US" sz="2000" dirty="0">
              <a:latin typeface="Arial" panose="020B0604020202020204" pitchFamily="34" charset="0"/>
            </a:endParaRPr>
          </a:p>
          <a:p>
            <a:pPr lvl="0" eaLnBrk="0" fontAlgn="base" hangingPunct="0">
              <a:spcBef>
                <a:spcPct val="0"/>
              </a:spcBef>
              <a:spcAft>
                <a:spcPct val="0"/>
              </a:spcAft>
            </a:pPr>
            <a:r>
              <a:rPr lang="en-US" altLang="en-US" sz="2000" dirty="0">
                <a:latin typeface="Arial" panose="020B0604020202020204" pitchFamily="34" charset="0"/>
              </a:rPr>
              <a:t>Increasing bioavailability</a:t>
            </a:r>
          </a:p>
          <a:p>
            <a:pPr lvl="0" eaLnBrk="0" fontAlgn="base" hangingPunct="0">
              <a:spcBef>
                <a:spcPct val="0"/>
              </a:spcBef>
              <a:spcAft>
                <a:spcPct val="0"/>
              </a:spcAft>
            </a:pPr>
            <a:r>
              <a:rPr lang="en-US" altLang="en-US" dirty="0">
                <a:latin typeface="Arial" panose="020B0604020202020204" pitchFamily="34" charset="0"/>
              </a:rPr>
              <a:t>Because </a:t>
            </a:r>
            <a:r>
              <a:rPr lang="en-US" altLang="en-US" dirty="0" err="1">
                <a:latin typeface="Arial" panose="020B0604020202020204" pitchFamily="34" charset="0"/>
              </a:rPr>
              <a:t>cyclodextrins</a:t>
            </a:r>
            <a:r>
              <a:rPr lang="en-US" altLang="en-US" dirty="0">
                <a:latin typeface="Arial" panose="020B0604020202020204" pitchFamily="34" charset="0"/>
              </a:rPr>
              <a:t> are hydrophobic inside and hydrophilic outside, they can form complexes with hydrophobic compounds. Thus they can enhance </a:t>
            </a:r>
            <a:endParaRPr lang="en-US" altLang="en-US" dirty="0" smtClean="0">
              <a:latin typeface="Arial" panose="020B0604020202020204" pitchFamily="34" charset="0"/>
            </a:endParaRPr>
          </a:p>
          <a:p>
            <a:pPr lvl="0" eaLnBrk="0" fontAlgn="base" hangingPunct="0">
              <a:spcBef>
                <a:spcPct val="0"/>
              </a:spcBef>
              <a:spcAft>
                <a:spcPct val="0"/>
              </a:spcAft>
            </a:pPr>
            <a:endParaRPr lang="en-US" dirty="0" smtClean="0"/>
          </a:p>
          <a:p>
            <a:r>
              <a:rPr lang="en-US" b="1" dirty="0">
                <a:hlinkClick r:id="rId5" tooltip="Alpha-Cyclodextrin"/>
              </a:rPr>
              <a:t>α (alpha)-</a:t>
            </a:r>
            <a:r>
              <a:rPr lang="en-US" b="1" dirty="0" err="1">
                <a:hlinkClick r:id="rId5" tooltip="Alpha-Cyclodextrin"/>
              </a:rPr>
              <a:t>cyclodextrin</a:t>
            </a:r>
            <a:r>
              <a:rPr lang="en-US" dirty="0"/>
              <a:t>: 6-membered sugar ring molecule</a:t>
            </a:r>
          </a:p>
          <a:p>
            <a:r>
              <a:rPr lang="en-US" b="1" dirty="0"/>
              <a:t>β (beta)-</a:t>
            </a:r>
            <a:r>
              <a:rPr lang="en-US" b="1" dirty="0" err="1"/>
              <a:t>cyclodextrin</a:t>
            </a:r>
            <a:r>
              <a:rPr lang="en-US" dirty="0"/>
              <a:t>: 7-membered sugar ring molecule</a:t>
            </a:r>
          </a:p>
          <a:p>
            <a:r>
              <a:rPr lang="en-US" b="1" dirty="0"/>
              <a:t>γ (gamma)-</a:t>
            </a:r>
            <a:r>
              <a:rPr lang="en-US" b="1" dirty="0" err="1"/>
              <a:t>cyclodextrin</a:t>
            </a:r>
            <a:r>
              <a:rPr lang="en-US" dirty="0"/>
              <a:t>: 8-membered sugar ring molecule</a:t>
            </a:r>
          </a:p>
          <a:p>
            <a:r>
              <a:rPr lang="en-US" b="1" dirty="0"/>
              <a:t>Increasing bioavailability</a:t>
            </a:r>
          </a:p>
          <a:p>
            <a:r>
              <a:rPr lang="en-US" dirty="0"/>
              <a:t>Because </a:t>
            </a:r>
            <a:r>
              <a:rPr lang="en-US" dirty="0" err="1"/>
              <a:t>cyclodextrins</a:t>
            </a:r>
            <a:r>
              <a:rPr lang="en-US" dirty="0"/>
              <a:t> are hydrophobic inside and hydrophilic outside, they can form complexes with hydrophobic compounds. Thus they can enhance the solubility and bioavailability of such compounds. </a:t>
            </a:r>
          </a:p>
          <a:p>
            <a:r>
              <a:rPr lang="en-US" b="1" dirty="0"/>
              <a:t>Cholesterol free </a:t>
            </a:r>
            <a:r>
              <a:rPr lang="en-US" b="1" dirty="0" smtClean="0"/>
              <a:t>products</a:t>
            </a:r>
          </a:p>
          <a:p>
            <a:r>
              <a:rPr lang="en-US" b="1" dirty="0"/>
              <a:t>Multifunctional dietary </a:t>
            </a:r>
            <a:r>
              <a:rPr lang="en-US" b="1" dirty="0" smtClean="0"/>
              <a:t>fiber</a:t>
            </a:r>
          </a:p>
          <a:p>
            <a:r>
              <a:rPr lang="en-US" dirty="0"/>
              <a:t>which claim to bind to fat and be an alternative to other anti-obesity medications</a:t>
            </a:r>
          </a:p>
        </p:txBody>
      </p:sp>
      <p:sp>
        <p:nvSpPr>
          <p:cNvPr id="5" name="Rectangle 1"/>
          <p:cNvSpPr>
            <a:spLocks noChangeArrowheads="1"/>
          </p:cNvSpPr>
          <p:nvPr/>
        </p:nvSpPr>
        <p:spPr bwMode="auto">
          <a:xfrm>
            <a:off x="154897" y="1128768"/>
            <a:ext cx="446757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smtClean="0">
                <a:ln>
                  <a:noFill/>
                </a:ln>
                <a:solidFill>
                  <a:schemeClr val="tx1"/>
                </a:solidFill>
                <a:effectLst/>
                <a:latin typeface="Arial" panose="020B0604020202020204" pitchFamily="34" charset="0"/>
              </a:rPr>
              <a:t>the solubility and bioavailability of such compounds.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34952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Lst>
          </a:blip>
          <a:stretch>
            <a:fillRect/>
          </a:stretch>
        </p:blipFill>
        <p:spPr>
          <a:xfrm>
            <a:off x="746296" y="1810371"/>
            <a:ext cx="10699407" cy="3237257"/>
          </a:xfrm>
          <a:prstGeom prst="rect">
            <a:avLst/>
          </a:prstGeom>
        </p:spPr>
      </p:pic>
    </p:spTree>
    <p:extLst>
      <p:ext uri="{BB962C8B-B14F-4D97-AF65-F5344CB8AC3E}">
        <p14:creationId xmlns:p14="http://schemas.microsoft.com/office/powerpoint/2010/main" val="1644493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57207" y="629587"/>
            <a:ext cx="7150308" cy="369332"/>
          </a:xfrm>
          <a:prstGeom prst="rect">
            <a:avLst/>
          </a:prstGeom>
          <a:noFill/>
        </p:spPr>
        <p:txBody>
          <a:bodyPr wrap="square" rtlCol="0">
            <a:spAutoFit/>
          </a:bodyPr>
          <a:lstStyle/>
          <a:p>
            <a:pPr algn="r" rtl="1"/>
            <a:endParaRPr lang="en-US" dirty="0"/>
          </a:p>
        </p:txBody>
      </p:sp>
      <p:pic>
        <p:nvPicPr>
          <p:cNvPr id="5" name="Picture 4"/>
          <p:cNvPicPr>
            <a:picLocks noChangeAspect="1"/>
          </p:cNvPicPr>
          <p:nvPr/>
        </p:nvPicPr>
        <p:blipFill>
          <a:blip r:embed="rId2"/>
          <a:stretch>
            <a:fillRect/>
          </a:stretch>
        </p:blipFill>
        <p:spPr>
          <a:xfrm>
            <a:off x="860686" y="2831891"/>
            <a:ext cx="4805596" cy="3203731"/>
          </a:xfrm>
          <a:prstGeom prst="rect">
            <a:avLst/>
          </a:prstGeom>
        </p:spPr>
      </p:pic>
      <p:pic>
        <p:nvPicPr>
          <p:cNvPr id="6" name="Picture 5"/>
          <p:cNvPicPr>
            <a:picLocks noChangeAspect="1"/>
          </p:cNvPicPr>
          <p:nvPr/>
        </p:nvPicPr>
        <p:blipFill>
          <a:blip r:embed="rId3"/>
          <a:stretch>
            <a:fillRect/>
          </a:stretch>
        </p:blipFill>
        <p:spPr>
          <a:xfrm>
            <a:off x="6190937" y="2831891"/>
            <a:ext cx="4423816" cy="3421973"/>
          </a:xfrm>
          <a:prstGeom prst="rect">
            <a:avLst/>
          </a:prstGeom>
        </p:spPr>
      </p:pic>
      <p:sp>
        <p:nvSpPr>
          <p:cNvPr id="7" name="Rectangle 6"/>
          <p:cNvSpPr/>
          <p:nvPr/>
        </p:nvSpPr>
        <p:spPr>
          <a:xfrm>
            <a:off x="-1" y="167922"/>
            <a:ext cx="11257613" cy="369332"/>
          </a:xfrm>
          <a:prstGeom prst="rect">
            <a:avLst/>
          </a:prstGeom>
        </p:spPr>
        <p:txBody>
          <a:bodyPr wrap="square">
            <a:spAutoFit/>
          </a:bodyPr>
          <a:lstStyle/>
          <a:p>
            <a:r>
              <a:rPr lang="en-US" dirty="0"/>
              <a:t>Glycogen is a </a:t>
            </a:r>
            <a:r>
              <a:rPr lang="en-US" dirty="0" err="1"/>
              <a:t>multibranched</a:t>
            </a:r>
            <a:r>
              <a:rPr lang="en-US" dirty="0"/>
              <a:t> polysaccharide of glucose that serves as a form of energy storage in </a:t>
            </a:r>
            <a:r>
              <a:rPr lang="en-US" dirty="0" smtClean="0"/>
              <a:t>animals </a:t>
            </a:r>
            <a:r>
              <a:rPr lang="en-US" dirty="0"/>
              <a:t>and fungi.</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380" y="383966"/>
            <a:ext cx="2476500" cy="2447925"/>
          </a:xfrm>
          <a:prstGeom prst="rect">
            <a:avLst/>
          </a:prstGeom>
        </p:spPr>
      </p:pic>
      <p:pic>
        <p:nvPicPr>
          <p:cNvPr id="9" name="Picture 8"/>
          <p:cNvPicPr>
            <a:picLocks noChangeAspect="1"/>
          </p:cNvPicPr>
          <p:nvPr/>
        </p:nvPicPr>
        <p:blipFill>
          <a:blip r:embed="rId5"/>
          <a:stretch>
            <a:fillRect/>
          </a:stretch>
        </p:blipFill>
        <p:spPr>
          <a:xfrm>
            <a:off x="7093157" y="627151"/>
            <a:ext cx="2619375" cy="1743075"/>
          </a:xfrm>
          <a:prstGeom prst="rect">
            <a:avLst/>
          </a:prstGeom>
        </p:spPr>
      </p:pic>
    </p:spTree>
    <p:extLst>
      <p:ext uri="{BB962C8B-B14F-4D97-AF65-F5344CB8AC3E}">
        <p14:creationId xmlns:p14="http://schemas.microsoft.com/office/powerpoint/2010/main" val="1702246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IE" altLang="en-US">
                <a:solidFill>
                  <a:schemeClr val="folHlink"/>
                </a:solidFill>
              </a:rPr>
              <a:t>What is cellulose?</a:t>
            </a:r>
            <a:endParaRPr lang="en-GB" altLang="en-US">
              <a:solidFill>
                <a:schemeClr val="folHlink"/>
              </a:solidFill>
            </a:endParaRPr>
          </a:p>
        </p:txBody>
      </p:sp>
      <p:sp>
        <p:nvSpPr>
          <p:cNvPr id="8195" name="Rectangle 3"/>
          <p:cNvSpPr>
            <a:spLocks noGrp="1" noChangeArrowheads="1"/>
          </p:cNvSpPr>
          <p:nvPr>
            <p:ph type="body" idx="1"/>
          </p:nvPr>
        </p:nvSpPr>
        <p:spPr>
          <a:xfrm>
            <a:off x="1992313" y="1628776"/>
            <a:ext cx="8229600" cy="4530725"/>
          </a:xfrm>
        </p:spPr>
        <p:txBody>
          <a:bodyPr/>
          <a:lstStyle/>
          <a:p>
            <a:r>
              <a:rPr lang="en-IE" altLang="en-US" sz="2000" dirty="0"/>
              <a:t>Cellulose (C</a:t>
            </a:r>
            <a:r>
              <a:rPr lang="en-IE" altLang="en-US" sz="2000" baseline="-25000" dirty="0"/>
              <a:t>6</a:t>
            </a:r>
            <a:r>
              <a:rPr lang="en-IE" altLang="en-US" sz="2000" dirty="0"/>
              <a:t>H</a:t>
            </a:r>
            <a:r>
              <a:rPr lang="en-IE" altLang="en-US" sz="2000" baseline="-25000" dirty="0"/>
              <a:t>10</a:t>
            </a:r>
            <a:r>
              <a:rPr lang="en-IE" altLang="en-US" sz="2000" dirty="0"/>
              <a:t>O</a:t>
            </a:r>
            <a:r>
              <a:rPr lang="en-IE" altLang="en-US" sz="2000" baseline="-25000" dirty="0"/>
              <a:t>5</a:t>
            </a:r>
            <a:r>
              <a:rPr lang="en-IE" altLang="en-US" sz="2000" dirty="0"/>
              <a:t>)</a:t>
            </a:r>
            <a:r>
              <a:rPr lang="en-IE" altLang="en-US" sz="2000" baseline="-25000" dirty="0"/>
              <a:t>n</a:t>
            </a:r>
            <a:r>
              <a:rPr lang="en-IE" altLang="en-US" sz="2000" dirty="0"/>
              <a:t> is a long-chain polysaccharide carbohydrate, of beta-glucose.</a:t>
            </a:r>
          </a:p>
          <a:p>
            <a:pPr>
              <a:buFont typeface="Wingdings" panose="05000000000000000000" pitchFamily="2" charset="2"/>
              <a:buNone/>
            </a:pPr>
            <a:endParaRPr lang="en-IE" altLang="en-US" sz="2000" dirty="0"/>
          </a:p>
          <a:p>
            <a:r>
              <a:rPr lang="en-IE" altLang="en-US" sz="2000" dirty="0"/>
              <a:t>It forms the primary structural component of plants and is not digestible by humans</a:t>
            </a:r>
          </a:p>
          <a:p>
            <a:pPr>
              <a:buFont typeface="Wingdings" panose="05000000000000000000" pitchFamily="2" charset="2"/>
              <a:buNone/>
            </a:pPr>
            <a:endParaRPr lang="en-IE" altLang="en-US" sz="2000" dirty="0"/>
          </a:p>
          <a:p>
            <a:pPr>
              <a:buFont typeface="Wingdings" panose="05000000000000000000" pitchFamily="2" charset="2"/>
              <a:buNone/>
            </a:pPr>
            <a:endParaRPr lang="en-GB" altLang="en-US" sz="2000" dirty="0"/>
          </a:p>
        </p:txBody>
      </p:sp>
      <p:pic>
        <p:nvPicPr>
          <p:cNvPr id="8201" name="Picture 9" descr="[cellulose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3860801"/>
            <a:ext cx="8739188" cy="1647825"/>
          </a:xfrm>
          <a:prstGeom prst="rect">
            <a:avLst/>
          </a:prstGeom>
          <a:noFill/>
          <a:extLst>
            <a:ext uri="{909E8E84-426E-40DD-AFC4-6F175D3DCCD1}">
              <a14:hiddenFill xmlns:a14="http://schemas.microsoft.com/office/drawing/2010/main">
                <a:solidFill>
                  <a:srgbClr val="FFFFFF"/>
                </a:solidFill>
              </a14:hiddenFill>
            </a:ext>
          </a:extLst>
        </p:spPr>
      </p:pic>
      <p:sp>
        <p:nvSpPr>
          <p:cNvPr id="8202" name="Text Box 10"/>
          <p:cNvSpPr txBox="1">
            <a:spLocks noChangeArrowheads="1"/>
          </p:cNvSpPr>
          <p:nvPr/>
        </p:nvSpPr>
        <p:spPr bwMode="auto">
          <a:xfrm>
            <a:off x="4656138" y="5949951"/>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IE" altLang="en-US">
                <a:solidFill>
                  <a:srgbClr val="FF0000"/>
                </a:solidFill>
                <a:latin typeface="Verdana" panose="020B0604030504040204" pitchFamily="34" charset="0"/>
              </a:rPr>
              <a:t>Structure of Cellulose</a:t>
            </a:r>
            <a:endParaRPr lang="en-GB" altLang="en-US">
              <a:solidFill>
                <a:srgbClr val="FF0000"/>
              </a:solidFill>
              <a:latin typeface="Verdana" panose="020B0604030504040204" pitchFamily="34" charset="0"/>
            </a:endParaRPr>
          </a:p>
        </p:txBody>
      </p:sp>
    </p:spTree>
    <p:extLst>
      <p:ext uri="{BB962C8B-B14F-4D97-AF65-F5344CB8AC3E}">
        <p14:creationId xmlns:p14="http://schemas.microsoft.com/office/powerpoint/2010/main" val="386213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GB" altLang="en-US" dirty="0">
              <a:solidFill>
                <a:schemeClr val="folHlink"/>
              </a:solidFill>
            </a:endParaRPr>
          </a:p>
        </p:txBody>
      </p:sp>
      <p:sp>
        <p:nvSpPr>
          <p:cNvPr id="9219" name="Rectangle 3"/>
          <p:cNvSpPr>
            <a:spLocks noGrp="1" noChangeArrowheads="1"/>
          </p:cNvSpPr>
          <p:nvPr>
            <p:ph type="body" idx="1"/>
          </p:nvPr>
        </p:nvSpPr>
        <p:spPr/>
        <p:txBody>
          <a:bodyPr/>
          <a:lstStyle/>
          <a:p>
            <a:r>
              <a:rPr lang="en-IE" altLang="en-US" sz="2000" dirty="0"/>
              <a:t>Cellulose is the most abundant naturally occurring organic substance</a:t>
            </a:r>
          </a:p>
          <a:p>
            <a:pPr>
              <a:buFont typeface="Wingdings" panose="05000000000000000000" pitchFamily="2" charset="2"/>
              <a:buNone/>
            </a:pPr>
            <a:endParaRPr lang="en-IE" altLang="en-US" sz="2000" dirty="0"/>
          </a:p>
          <a:p>
            <a:pPr>
              <a:buFont typeface="Wingdings" panose="05000000000000000000" pitchFamily="2" charset="2"/>
              <a:buNone/>
            </a:pPr>
            <a:endParaRPr lang="en-IE" altLang="en-US" sz="2000" dirty="0"/>
          </a:p>
          <a:p>
            <a:r>
              <a:rPr lang="en-IE" altLang="en-US" sz="2000" dirty="0"/>
              <a:t>It occurs in almost pure form in cotton fibre at 98% in combination with lignin and hemicellulose. </a:t>
            </a:r>
          </a:p>
          <a:p>
            <a:pPr>
              <a:buFont typeface="Wingdings" panose="05000000000000000000" pitchFamily="2" charset="2"/>
              <a:buNone/>
            </a:pPr>
            <a:endParaRPr lang="en-IE" altLang="en-US" sz="2000" dirty="0"/>
          </a:p>
        </p:txBody>
      </p:sp>
    </p:spTree>
    <p:extLst>
      <p:ext uri="{BB962C8B-B14F-4D97-AF65-F5344CB8AC3E}">
        <p14:creationId xmlns:p14="http://schemas.microsoft.com/office/powerpoint/2010/main" val="244415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862" y="364135"/>
            <a:ext cx="6586693" cy="4439383"/>
          </a:xfrm>
          <a:prstGeom prst="rect">
            <a:avLst/>
          </a:prstGeom>
        </p:spPr>
      </p:pic>
      <p:sp>
        <p:nvSpPr>
          <p:cNvPr id="4" name="TextBox 3"/>
          <p:cNvSpPr txBox="1"/>
          <p:nvPr/>
        </p:nvSpPr>
        <p:spPr>
          <a:xfrm>
            <a:off x="7075358" y="364135"/>
            <a:ext cx="4542020" cy="3416320"/>
          </a:xfrm>
          <a:prstGeom prst="rect">
            <a:avLst/>
          </a:prstGeom>
          <a:noFill/>
        </p:spPr>
        <p:txBody>
          <a:bodyPr wrap="square" rtlCol="0">
            <a:spAutoFit/>
          </a:bodyPr>
          <a:lstStyle/>
          <a:p>
            <a:pPr algn="r" rtl="1"/>
            <a:r>
              <a:rPr lang="fa-IR" dirty="0" smtClean="0"/>
              <a:t>جذب آب مختص بخش آمورف می باشد</a:t>
            </a:r>
          </a:p>
          <a:p>
            <a:pPr algn="r" rtl="1"/>
            <a:r>
              <a:rPr lang="fa-IR" dirty="0" smtClean="0"/>
              <a:t>حرارت پیوند هیدروژنی را می شکند جذب آب بهتر می شود</a:t>
            </a:r>
          </a:p>
          <a:p>
            <a:pPr algn="r" rtl="1"/>
            <a:endParaRPr lang="fa-IR" dirty="0"/>
          </a:p>
          <a:p>
            <a:pPr algn="r" rtl="1"/>
            <a:endParaRPr lang="fa-IR" dirty="0" smtClean="0"/>
          </a:p>
          <a:p>
            <a:pPr algn="r" rtl="1"/>
            <a:r>
              <a:rPr lang="fa-IR" dirty="0" smtClean="0"/>
              <a:t>خامه سلولزی </a:t>
            </a:r>
            <a:r>
              <a:rPr lang="en-US" dirty="0" err="1" smtClean="0"/>
              <a:t>cellucream</a:t>
            </a:r>
            <a:r>
              <a:rPr lang="fa-IR" dirty="0" smtClean="0"/>
              <a:t> </a:t>
            </a:r>
          </a:p>
          <a:p>
            <a:pPr algn="r" rtl="1"/>
            <a:r>
              <a:rPr lang="fa-IR" dirty="0" smtClean="0"/>
              <a:t>بخش آمورف با اسید تا حدی هیدرولز می شود</a:t>
            </a:r>
          </a:p>
          <a:p>
            <a:pPr algn="r" rtl="1"/>
            <a:endParaRPr lang="fa-IR" dirty="0"/>
          </a:p>
          <a:p>
            <a:pPr algn="r" rtl="1"/>
            <a:r>
              <a:rPr lang="en-US" dirty="0" err="1" smtClean="0"/>
              <a:t>Avicel</a:t>
            </a:r>
            <a:r>
              <a:rPr lang="fa-IR" dirty="0" smtClean="0"/>
              <a:t> </a:t>
            </a:r>
          </a:p>
          <a:p>
            <a:pPr algn="r" rtl="1"/>
            <a:r>
              <a:rPr lang="fa-IR" dirty="0" smtClean="0"/>
              <a:t>اثر اسید بر بخش کریستالی </a:t>
            </a:r>
            <a:endParaRPr lang="en-US" dirty="0" smtClean="0"/>
          </a:p>
          <a:p>
            <a:pPr algn="r" rtl="1"/>
            <a:r>
              <a:rPr lang="fa-IR" dirty="0" smtClean="0"/>
              <a:t>متیل سلولز</a:t>
            </a:r>
          </a:p>
          <a:p>
            <a:pPr algn="r" rtl="1"/>
            <a:r>
              <a:rPr lang="fa-IR" dirty="0" smtClean="0"/>
              <a:t>کربوکسی متیل سلولز </a:t>
            </a:r>
            <a:r>
              <a:rPr lang="en-US" dirty="0" smtClean="0"/>
              <a:t>CMC</a:t>
            </a:r>
            <a:endParaRPr lang="en-US" dirty="0"/>
          </a:p>
        </p:txBody>
      </p:sp>
    </p:spTree>
    <p:extLst>
      <p:ext uri="{BB962C8B-B14F-4D97-AF65-F5344CB8AC3E}">
        <p14:creationId xmlns:p14="http://schemas.microsoft.com/office/powerpoint/2010/main" val="4201707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342" y="0"/>
            <a:ext cx="6723698" cy="4337870"/>
          </a:xfrm>
          <a:prstGeom prst="rect">
            <a:avLst/>
          </a:prstGeom>
        </p:spPr>
      </p:pic>
      <p:sp>
        <p:nvSpPr>
          <p:cNvPr id="6" name="Rectangle 5"/>
          <p:cNvSpPr/>
          <p:nvPr/>
        </p:nvSpPr>
        <p:spPr>
          <a:xfrm>
            <a:off x="2499668" y="4337870"/>
            <a:ext cx="6796732" cy="1569660"/>
          </a:xfrm>
          <a:prstGeom prst="rect">
            <a:avLst/>
          </a:prstGeom>
        </p:spPr>
        <p:txBody>
          <a:bodyPr wrap="none">
            <a:spAutoFit/>
          </a:bodyPr>
          <a:lstStyle/>
          <a:p>
            <a:r>
              <a:rPr lang="en-US" sz="3200" dirty="0" smtClean="0"/>
              <a:t>citric acid</a:t>
            </a:r>
          </a:p>
          <a:p>
            <a:r>
              <a:rPr lang="en-US" sz="3200" dirty="0" smtClean="0"/>
              <a:t>Sugar alcohol</a:t>
            </a:r>
          </a:p>
          <a:p>
            <a:r>
              <a:rPr lang="en-US" sz="3200" b="1" dirty="0" smtClean="0"/>
              <a:t>EDTA   </a:t>
            </a:r>
            <a:r>
              <a:rPr lang="en-US" sz="3200" b="1" dirty="0" err="1" smtClean="0"/>
              <a:t>Ethylenediaminetetraacetic</a:t>
            </a:r>
            <a:r>
              <a:rPr lang="en-US" sz="3200" b="1" dirty="0" smtClean="0"/>
              <a:t> acid</a:t>
            </a:r>
            <a:endParaRPr lang="en-US" sz="3200" dirty="0"/>
          </a:p>
        </p:txBody>
      </p:sp>
    </p:spTree>
    <p:extLst>
      <p:ext uri="{BB962C8B-B14F-4D97-AF65-F5344CB8AC3E}">
        <p14:creationId xmlns:p14="http://schemas.microsoft.com/office/powerpoint/2010/main" val="40818930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0997" y="749508"/>
            <a:ext cx="5336498" cy="1477328"/>
          </a:xfrm>
          <a:prstGeom prst="rect">
            <a:avLst/>
          </a:prstGeom>
          <a:noFill/>
        </p:spPr>
        <p:txBody>
          <a:bodyPr wrap="square" rtlCol="0">
            <a:spAutoFit/>
          </a:bodyPr>
          <a:lstStyle/>
          <a:p>
            <a:pPr algn="r" rtl="1"/>
            <a:r>
              <a:rPr lang="fa-IR" dirty="0" smtClean="0"/>
              <a:t>هترو پلی ساکارید</a:t>
            </a:r>
          </a:p>
          <a:p>
            <a:pPr algn="r" rtl="1"/>
            <a:r>
              <a:rPr lang="fa-IR" dirty="0" smtClean="0"/>
              <a:t>همی سلولز  دارای قند های مختلف مانان گزیلان و گالاکتان است.</a:t>
            </a:r>
          </a:p>
          <a:p>
            <a:pPr algn="r" rtl="1"/>
            <a:endParaRPr lang="fa-IR" dirty="0"/>
          </a:p>
          <a:p>
            <a:pPr algn="r" rtl="1"/>
            <a:endParaRPr lang="fa-IR" dirty="0" smtClean="0"/>
          </a:p>
          <a:p>
            <a:pPr algn="r" rtl="1"/>
            <a:r>
              <a:rPr lang="fa-IR" dirty="0" smtClean="0"/>
              <a:t>مواد پکتینی</a:t>
            </a:r>
            <a:endParaRPr lang="en-US" dirty="0"/>
          </a:p>
        </p:txBody>
      </p:sp>
      <p:sp>
        <p:nvSpPr>
          <p:cNvPr id="3" name="Rectangle 2"/>
          <p:cNvSpPr/>
          <p:nvPr/>
        </p:nvSpPr>
        <p:spPr>
          <a:xfrm>
            <a:off x="1543987" y="2226836"/>
            <a:ext cx="9548735" cy="2862322"/>
          </a:xfrm>
          <a:prstGeom prst="rect">
            <a:avLst/>
          </a:prstGeom>
        </p:spPr>
        <p:txBody>
          <a:bodyPr wrap="square">
            <a:spAutoFit/>
          </a:bodyPr>
          <a:lstStyle/>
          <a:p>
            <a:pPr algn="r" rtl="1"/>
            <a:r>
              <a:rPr lang="fa-IR" dirty="0"/>
              <a:t>پکتین، نوعی هتروساکارید است که در دیواره سلول گیاهی یافت می شود. پکتین ها از نظر طرز تشکیل، طول زنجیره و… بسیار متنوعند و همچنین در طرز قرار گرفتن  مونوساکاریدهای تشکیل دهنده ی آنها، تنوع زیادی به چشم می خورد. این ماده از تجزیه پروپکتین به دست می آید که هنگام رسیدن میوه تولید می شود. پکتین بعداً به اسید پکتینیک تجزیه شده و در نهایت تبدیل به اسید پکتیک می شود. در طول انجام این مراحل، میوه نرم و نرم تر می شود، چون دیواره های سلول گیاهی به تدریج خراب می شوند. اسید گالاکترونیک اصلی‌ترین بلوک سازنده شیمیایی پکتین موجود در میوه و سبزی می‌باشد </a:t>
            </a:r>
          </a:p>
          <a:p>
            <a:pPr algn="r" rtl="1"/>
            <a:endParaRPr lang="fa-IR" dirty="0"/>
          </a:p>
          <a:p>
            <a:pPr algn="r" rtl="1"/>
            <a:r>
              <a:rPr lang="fa-IR" dirty="0"/>
              <a:t>میوه هایی همچون سیب، آلو و پرتقال، حاوی مقدار بیشتری پکتین می باشند؛ در حالی که میوه های نرم از جمله گیلاس و توت فرنگی مقدار کمتری پکتین دارند. </a:t>
            </a:r>
          </a:p>
          <a:p>
            <a:pPr algn="r" rtl="1"/>
            <a:endParaRPr lang="fa-IR" dirty="0"/>
          </a:p>
          <a:p>
            <a:pPr algn="r" rtl="1"/>
            <a:r>
              <a:rPr lang="fa-IR" dirty="0"/>
              <a:t>با قرار گرفتن در محیط اسیدی، پکتین به ژل تبدیل می شود. از این پدیده در تهیه ی مربا و ژله استفاده می کنند.</a:t>
            </a:r>
            <a:endParaRPr lang="en-US" dirty="0"/>
          </a:p>
        </p:txBody>
      </p:sp>
    </p:spTree>
    <p:extLst>
      <p:ext uri="{BB962C8B-B14F-4D97-AF65-F5344CB8AC3E}">
        <p14:creationId xmlns:p14="http://schemas.microsoft.com/office/powerpoint/2010/main" val="26708696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67856" y="899410"/>
            <a:ext cx="7974767" cy="2862322"/>
          </a:xfrm>
          <a:prstGeom prst="rect">
            <a:avLst/>
          </a:prstGeom>
          <a:noFill/>
        </p:spPr>
        <p:txBody>
          <a:bodyPr wrap="square" rtlCol="0">
            <a:spAutoFit/>
          </a:bodyPr>
          <a:lstStyle/>
          <a:p>
            <a:pPr algn="r" rtl="1"/>
            <a:r>
              <a:rPr lang="fa-IR" dirty="0" smtClean="0"/>
              <a:t>درجه پکتینی: کیلوگرم شکری ک</a:t>
            </a:r>
            <a:r>
              <a:rPr lang="fa-IR" dirty="0"/>
              <a:t>ه</a:t>
            </a:r>
            <a:r>
              <a:rPr lang="fa-IR" dirty="0" smtClean="0"/>
              <a:t> با یک کیلو پکتین شبکه ژلی مطلوب تولید می کند</a:t>
            </a:r>
          </a:p>
          <a:p>
            <a:pPr algn="r" rtl="1"/>
            <a:endParaRPr lang="fa-IR" dirty="0"/>
          </a:p>
          <a:p>
            <a:pPr algn="r" rtl="1"/>
            <a:endParaRPr lang="fa-IR" dirty="0" smtClean="0"/>
          </a:p>
          <a:p>
            <a:pPr algn="r" rtl="1"/>
            <a:r>
              <a:rPr lang="fa-IR" dirty="0" smtClean="0"/>
              <a:t>مثال می خواهیم 1000 کیلو مربا به نسبت 50 -50 % میوه و شکر  درست کنیم چقدر شکر و پکتین درجه 100 نیاز داریم</a:t>
            </a:r>
          </a:p>
          <a:p>
            <a:pPr algn="r" rtl="1"/>
            <a:endParaRPr lang="fa-IR" dirty="0"/>
          </a:p>
          <a:p>
            <a:pPr algn="r" rtl="1"/>
            <a:endParaRPr lang="fa-IR" dirty="0" smtClean="0"/>
          </a:p>
          <a:p>
            <a:pPr algn="r" rtl="1"/>
            <a:endParaRPr lang="fa-IR" dirty="0"/>
          </a:p>
          <a:p>
            <a:pPr algn="r" rtl="1"/>
            <a:endParaRPr lang="fa-IR" dirty="0" smtClean="0"/>
          </a:p>
          <a:p>
            <a:pPr algn="r" rtl="1"/>
            <a:r>
              <a:rPr lang="fa-IR" dirty="0" smtClean="0"/>
              <a:t>آنزیم پکتین متیل استراز آبمیوه پالپی</a:t>
            </a:r>
            <a:endParaRPr lang="en-US" dirty="0"/>
          </a:p>
        </p:txBody>
      </p:sp>
      <p:sp>
        <p:nvSpPr>
          <p:cNvPr id="5" name="Rectangle 4"/>
          <p:cNvSpPr/>
          <p:nvPr/>
        </p:nvSpPr>
        <p:spPr>
          <a:xfrm>
            <a:off x="219856" y="5725525"/>
            <a:ext cx="6096000" cy="923330"/>
          </a:xfrm>
          <a:prstGeom prst="rect">
            <a:avLst/>
          </a:prstGeom>
        </p:spPr>
        <p:txBody>
          <a:bodyPr>
            <a:spAutoFit/>
          </a:bodyPr>
          <a:lstStyle/>
          <a:p>
            <a:r>
              <a:rPr lang="en-US" dirty="0"/>
              <a:t> Used as 1) stabilizer </a:t>
            </a:r>
          </a:p>
          <a:p>
            <a:r>
              <a:rPr lang="en-US" dirty="0"/>
              <a:t>                  2) emulsifier </a:t>
            </a:r>
          </a:p>
          <a:p>
            <a:r>
              <a:rPr lang="en-US" dirty="0"/>
              <a:t>                  3) gelling agents in jams (E440).</a:t>
            </a:r>
          </a:p>
        </p:txBody>
      </p:sp>
    </p:spTree>
    <p:extLst>
      <p:ext uri="{BB962C8B-B14F-4D97-AF65-F5344CB8AC3E}">
        <p14:creationId xmlns:p14="http://schemas.microsoft.com/office/powerpoint/2010/main" val="6604715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Hanadi Baeissa</a:t>
            </a:r>
          </a:p>
        </p:txBody>
      </p:sp>
      <p:sp>
        <p:nvSpPr>
          <p:cNvPr id="17411" name="Rectangle 2"/>
          <p:cNvSpPr>
            <a:spLocks noGrp="1" noChangeArrowheads="1"/>
          </p:cNvSpPr>
          <p:nvPr>
            <p:ph type="title"/>
          </p:nvPr>
        </p:nvSpPr>
        <p:spPr>
          <a:xfrm>
            <a:off x="1981200" y="457201"/>
            <a:ext cx="8229600" cy="955675"/>
          </a:xfrm>
        </p:spPr>
        <p:txBody>
          <a:bodyPr/>
          <a:lstStyle/>
          <a:p>
            <a:pPr eaLnBrk="1" hangingPunct="1"/>
            <a:r>
              <a:rPr lang="en-US" altLang="en-US" b="1" smtClean="0"/>
              <a:t>Fibre content of foods</a:t>
            </a:r>
          </a:p>
        </p:txBody>
      </p:sp>
      <p:sp>
        <p:nvSpPr>
          <p:cNvPr id="17412" name="Rectangle 3"/>
          <p:cNvSpPr>
            <a:spLocks noGrp="1" noChangeArrowheads="1"/>
          </p:cNvSpPr>
          <p:nvPr>
            <p:ph type="body" idx="1"/>
          </p:nvPr>
        </p:nvSpPr>
        <p:spPr>
          <a:xfrm>
            <a:off x="1739900" y="1160464"/>
            <a:ext cx="8928100" cy="5329237"/>
          </a:xfrm>
        </p:spPr>
        <p:txBody>
          <a:bodyPr/>
          <a:lstStyle/>
          <a:p>
            <a:pPr algn="l" rtl="0" eaLnBrk="1" hangingPunct="1"/>
            <a:endParaRPr lang="en-US" altLang="en-US" smtClean="0"/>
          </a:p>
          <a:p>
            <a:pPr algn="l" rtl="0" eaLnBrk="1" hangingPunct="1"/>
            <a:r>
              <a:rPr lang="en-US" altLang="en-US" smtClean="0"/>
              <a:t>Fibre content can  be separated into soluble and insoluble fractions</a:t>
            </a:r>
          </a:p>
          <a:p>
            <a:pPr algn="l" rtl="0" eaLnBrk="1" hangingPunct="1"/>
            <a:r>
              <a:rPr lang="en-US" altLang="en-US" smtClean="0"/>
              <a:t> Fibre values can also be separated into cellulose and non-cellulosic polysaccharides (NCP)</a:t>
            </a:r>
          </a:p>
          <a:p>
            <a:pPr algn="l" rtl="0" eaLnBrk="1" hangingPunct="1"/>
            <a:endParaRPr lang="en-US" altLang="en-US" smtClean="0"/>
          </a:p>
        </p:txBody>
      </p:sp>
    </p:spTree>
    <p:extLst>
      <p:ext uri="{BB962C8B-B14F-4D97-AF65-F5344CB8AC3E}">
        <p14:creationId xmlns:p14="http://schemas.microsoft.com/office/powerpoint/2010/main" val="1106085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981200" y="152401"/>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a:latin typeface="Garamond" panose="02020404030301010803" pitchFamily="18" charset="0"/>
              </a:rPr>
              <a:t>Sources and Benefits of Fiber</a:t>
            </a:r>
          </a:p>
        </p:txBody>
      </p:sp>
      <p:graphicFrame>
        <p:nvGraphicFramePr>
          <p:cNvPr id="19521" name="Group 65"/>
          <p:cNvGraphicFramePr>
            <a:graphicFrameLocks noGrp="1"/>
          </p:cNvGraphicFramePr>
          <p:nvPr/>
        </p:nvGraphicFramePr>
        <p:xfrm>
          <a:off x="3048000" y="914400"/>
          <a:ext cx="6096000" cy="2971800"/>
        </p:xfrm>
        <a:graphic>
          <a:graphicData uri="http://schemas.openxmlformats.org/drawingml/2006/table">
            <a:tbl>
              <a:tblPr/>
              <a:tblGrid>
                <a:gridCol w="3048000"/>
                <a:gridCol w="3048000"/>
              </a:tblGrid>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1" i="0" u="none" strike="noStrike" cap="none" normalizeH="0" baseline="0" dirty="0" smtClean="0">
                          <a:ln>
                            <a:noFill/>
                          </a:ln>
                          <a:solidFill>
                            <a:srgbClr val="FFFFFF"/>
                          </a:solidFill>
                          <a:effectLst/>
                          <a:latin typeface="Arial" charset="0"/>
                        </a:rPr>
                        <a:t>Foods Rich in Insoluble Fiber</a:t>
                      </a:r>
                      <a:endParaRPr kumimoji="0" lang="en-US" sz="1600" b="1" i="0" u="none" strike="noStrike" cap="none" normalizeH="0" baseline="0" dirty="0" smtClean="0">
                        <a:ln>
                          <a:noFill/>
                        </a:ln>
                        <a:solidFill>
                          <a:srgbClr val="FFFFFF"/>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1" i="0" u="none" strike="noStrike" cap="none" normalizeH="0" baseline="0" smtClean="0">
                          <a:ln>
                            <a:noFill/>
                          </a:ln>
                          <a:solidFill>
                            <a:srgbClr val="FFFFFF"/>
                          </a:solidFill>
                          <a:effectLst/>
                          <a:latin typeface="Arial" charset="0"/>
                        </a:rPr>
                        <a:t>Foods rich in Soluble</a:t>
                      </a:r>
                      <a:endParaRPr kumimoji="0" lang="en-US" sz="1600" b="1" i="0" u="none" strike="noStrike" cap="none" normalizeH="0" baseline="0" smtClean="0">
                        <a:ln>
                          <a:noFill/>
                        </a:ln>
                        <a:solidFill>
                          <a:srgbClr val="FFFFFF"/>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Apples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Citrus fruits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Beets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dirty="0" smtClean="0">
                          <a:ln>
                            <a:noFill/>
                          </a:ln>
                          <a:solidFill>
                            <a:srgbClr val="000000"/>
                          </a:solidFill>
                          <a:effectLst/>
                          <a:latin typeface="Arial" charset="0"/>
                        </a:rPr>
                        <a:t>Oatmeal</a:t>
                      </a:r>
                      <a:endParaRPr kumimoji="0" lang="en-US" sz="1600" b="0" i="0" u="none" strike="noStrike" cap="none" normalizeH="0" baseline="0" dirty="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Cauliflower</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Potatoes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Seeds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Cherries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Nuts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Corn</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Green beans/peas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Seeds</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371475">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Arial" charset="0"/>
                        </a:rPr>
                        <a:t>Wheat bran</a:t>
                      </a:r>
                      <a:endParaRPr kumimoji="0" lang="en-US" sz="1600" b="0" i="0" u="none" strike="noStrike" cap="none" normalizeH="0" baseline="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dirty="0" smtClean="0">
                          <a:ln>
                            <a:noFill/>
                          </a:ln>
                          <a:solidFill>
                            <a:srgbClr val="000000"/>
                          </a:solidFill>
                          <a:effectLst/>
                          <a:latin typeface="Arial" charset="0"/>
                        </a:rPr>
                        <a:t>barley</a:t>
                      </a:r>
                      <a:endParaRPr kumimoji="0" lang="en-US" sz="1600" b="0" i="0" u="none" strike="noStrike" cap="none" normalizeH="0" baseline="0" dirty="0" smtClean="0">
                        <a:ln>
                          <a:noFill/>
                        </a:ln>
                        <a:solidFill>
                          <a:srgbClr val="000000"/>
                        </a:solidFill>
                        <a:effectLst/>
                        <a:latin typeface="Garamond"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graphicFrame>
        <p:nvGraphicFramePr>
          <p:cNvPr id="19523" name="Group 67"/>
          <p:cNvGraphicFramePr>
            <a:graphicFrameLocks noGrp="1"/>
          </p:cNvGraphicFramePr>
          <p:nvPr/>
        </p:nvGraphicFramePr>
        <p:xfrm>
          <a:off x="1905000" y="4114800"/>
          <a:ext cx="8763000" cy="2644774"/>
        </p:xfrm>
        <a:graphic>
          <a:graphicData uri="http://schemas.openxmlformats.org/drawingml/2006/table">
            <a:tbl>
              <a:tblPr/>
              <a:tblGrid>
                <a:gridCol w="1676400"/>
                <a:gridCol w="1295400"/>
                <a:gridCol w="5791200"/>
              </a:tblGrid>
              <a:tr h="37156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1" i="0" u="none" strike="noStrike" cap="none" normalizeH="0" baseline="0" smtClean="0">
                          <a:ln>
                            <a:noFill/>
                          </a:ln>
                          <a:solidFill>
                            <a:srgbClr val="FFFFFF"/>
                          </a:solidFill>
                          <a:effectLst/>
                          <a:latin typeface="Garamond" pitchFamily="18" charset="0"/>
                        </a:rPr>
                        <a:t>Health problem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1" i="0" u="none" strike="noStrike" cap="none" normalizeH="0" baseline="0" smtClean="0">
                          <a:ln>
                            <a:noFill/>
                          </a:ln>
                          <a:solidFill>
                            <a:srgbClr val="FFFFFF"/>
                          </a:solidFill>
                          <a:effectLst/>
                          <a:latin typeface="Garamond" pitchFamily="18" charset="0"/>
                        </a:rPr>
                        <a:t>Fiber type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1" i="0" u="none" strike="noStrike" cap="none" normalizeH="0" baseline="0" smtClean="0">
                          <a:ln>
                            <a:noFill/>
                          </a:ln>
                          <a:solidFill>
                            <a:srgbClr val="FFFFFF"/>
                          </a:solidFill>
                          <a:effectLst/>
                          <a:latin typeface="Garamond" pitchFamily="18" charset="0"/>
                        </a:rPr>
                        <a:t>Possible Health Benefits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7925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Obesity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Both</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Replaces calories from fat, provides satiety, prolongs eating time because of food chewiness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56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Constipation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Insoluble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Provides bulk and aids intestinal motility: binds bile acids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56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Diabetes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Soluble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May improve blood sugar tolerance by delaying glucose absorption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564">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Hemorrhoids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Insoluble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Provides bulk and aids intestinal motility: binds bile acids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259">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Colon Cancer</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Insoluble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600" b="0" i="0" u="none" strike="noStrike" cap="none" normalizeH="0" baseline="0" smtClean="0">
                          <a:ln>
                            <a:noFill/>
                          </a:ln>
                          <a:solidFill>
                            <a:srgbClr val="000000"/>
                          </a:solidFill>
                          <a:effectLst/>
                          <a:latin typeface="Garamond" pitchFamily="18" charset="0"/>
                        </a:rPr>
                        <a:t>Speeds transit time through intestines and may protect against prolonged exposure to carcinogens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879751272"/>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819400" y="685801"/>
            <a:ext cx="6858000" cy="4524315"/>
          </a:xfrm>
          <a:prstGeom prst="rect">
            <a:avLst/>
          </a:prstGeom>
          <a:noFill/>
          <a:ln w="9525">
            <a:noFill/>
            <a:miter lim="800000"/>
            <a:headEnd/>
            <a:tailEnd/>
          </a:ln>
          <a:effectLst/>
        </p:spPr>
        <p:txBody>
          <a:bodyPr wrap="square">
            <a:spAutoFit/>
          </a:bodyPr>
          <a:lstStyle/>
          <a:p>
            <a:pPr algn="just"/>
            <a:r>
              <a:rPr lang="fa-IR" sz="2400" b="1" dirty="0">
                <a:solidFill>
                  <a:srgbClr val="000066"/>
                </a:solidFill>
                <a:cs typeface="B Zar" pitchFamily="2" charset="-78"/>
              </a:rPr>
              <a:t>                                              </a:t>
            </a:r>
            <a:endParaRPr lang="en-US" sz="2400" b="1" dirty="0">
              <a:solidFill>
                <a:srgbClr val="000066"/>
              </a:solidFill>
              <a:cs typeface="B Zar" pitchFamily="2" charset="-78"/>
            </a:endParaRPr>
          </a:p>
          <a:p>
            <a:pPr algn="just"/>
            <a:r>
              <a:rPr lang="fa-IR" sz="2400" dirty="0">
                <a:cs typeface="B Zar" pitchFamily="2" charset="-78"/>
              </a:rPr>
              <a:t>واژه " </a:t>
            </a:r>
            <a:r>
              <a:rPr lang="fa-IR" sz="2400" b="1" dirty="0">
                <a:solidFill>
                  <a:srgbClr val="FF0000"/>
                </a:solidFill>
                <a:cs typeface="B Zar" pitchFamily="2" charset="-78"/>
              </a:rPr>
              <a:t>هیدروکلوئید</a:t>
            </a:r>
            <a:r>
              <a:rPr lang="fa-IR" sz="2400" dirty="0">
                <a:cs typeface="B Zar" pitchFamily="2" charset="-78"/>
              </a:rPr>
              <a:t> " به موادی اطلاق می شود که از مولکولهای بلند زنجیره پلی ساکاریدی یا پروتئینی تشکیل شده اند و امروزه به دلیل خواص کاربردی مهمی همچون قوام دهندگی ، تشکیل ژل و امولسیفایری در سیستم های غذایی و غیر غذایی به وفور مورد استفاده قرار می گیرند.</a:t>
            </a:r>
          </a:p>
          <a:p>
            <a:pPr algn="just"/>
            <a:r>
              <a:rPr lang="fa-IR" sz="2400" dirty="0">
                <a:cs typeface="B Zar" pitchFamily="2" charset="-78"/>
              </a:rPr>
              <a:t> هیدروکلوئیدها از منابع بسیار متنوعی همچون قسمت های مختلف گیاهان ، جلبک ها ، دانه های ذخیره ای ، بافت های حیوانی و منابع میکروبی تولید می شوند . </a:t>
            </a:r>
          </a:p>
          <a:p>
            <a:pPr algn="just"/>
            <a:r>
              <a:rPr lang="fa-IR" sz="2400" dirty="0">
                <a:cs typeface="B Zar" pitchFamily="2" charset="-78"/>
              </a:rPr>
              <a:t>مولکولهای بزرگ هیدروکلوئیدها قادرند در غلظت های نسبتا کم و پایین ، با برهمکنش مناسب با تعداد زیادی از مولکولهای آب ، خواص رئولوژیکی و بافتی سیستم های محتوی خود را تا حد  قابل توجهی تحت تاثیر قرار داده و کنترل نمایند . </a:t>
            </a:r>
            <a:endParaRPr lang="en-US" sz="2400" dirty="0">
              <a:cs typeface="B Zar" pitchFamily="2" charset="-78"/>
            </a:endParaRPr>
          </a:p>
        </p:txBody>
      </p:sp>
    </p:spTree>
    <p:extLst>
      <p:ext uri="{BB962C8B-B14F-4D97-AF65-F5344CB8AC3E}">
        <p14:creationId xmlns:p14="http://schemas.microsoft.com/office/powerpoint/2010/main" val="16460575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228601"/>
            <a:ext cx="8229600" cy="6370975"/>
          </a:xfrm>
          <a:prstGeom prst="rect">
            <a:avLst/>
          </a:prstGeom>
          <a:noFill/>
          <a:ln w="9525">
            <a:noFill/>
            <a:miter lim="800000"/>
            <a:headEnd/>
            <a:tailEnd/>
          </a:ln>
          <a:effectLst/>
        </p:spPr>
        <p:txBody>
          <a:bodyPr>
            <a:spAutoFit/>
          </a:bodyPr>
          <a:lstStyle/>
          <a:p>
            <a:r>
              <a:rPr lang="fa-IR" sz="2400">
                <a:cs typeface="B Zar" pitchFamily="2" charset="-78"/>
              </a:rPr>
              <a:t>موادهیدروکلوئیدی درمحصولات غذایی مختلف برای نقشهاووظایف متعددی مورد</a:t>
            </a:r>
          </a:p>
          <a:p>
            <a:r>
              <a:rPr lang="fa-IR" sz="2400">
                <a:cs typeface="B Zar" pitchFamily="2" charset="-78"/>
              </a:rPr>
              <a:t> استفاده قرارمی گیرند :</a:t>
            </a:r>
          </a:p>
          <a:p>
            <a:r>
              <a:rPr lang="fa-IR" sz="2400">
                <a:solidFill>
                  <a:srgbClr val="FF0000"/>
                </a:solidFill>
                <a:cs typeface="B Zar" pitchFamily="2" charset="-78"/>
              </a:rPr>
              <a:t>1-</a:t>
            </a:r>
            <a:r>
              <a:rPr lang="fa-IR" sz="2400" i="1">
                <a:solidFill>
                  <a:srgbClr val="FF0000"/>
                </a:solidFill>
                <a:cs typeface="B Zar" pitchFamily="2" charset="-78"/>
              </a:rPr>
              <a:t>جذب کننده وباندکننده  آب </a:t>
            </a:r>
          </a:p>
          <a:p>
            <a:r>
              <a:rPr lang="fa-IR" sz="2400" i="1">
                <a:solidFill>
                  <a:srgbClr val="FF0000"/>
                </a:solidFill>
                <a:cs typeface="B Zar" pitchFamily="2" charset="-78"/>
              </a:rPr>
              <a:t>2-چسباننده </a:t>
            </a:r>
          </a:p>
          <a:p>
            <a:r>
              <a:rPr lang="fa-IR" sz="2400" i="1">
                <a:solidFill>
                  <a:srgbClr val="FF0000"/>
                </a:solidFill>
                <a:cs typeface="B Zar" pitchFamily="2" charset="-78"/>
              </a:rPr>
              <a:t>3-متصل کننده</a:t>
            </a:r>
          </a:p>
          <a:p>
            <a:r>
              <a:rPr lang="fa-IR" sz="2400" i="1">
                <a:solidFill>
                  <a:srgbClr val="FF0000"/>
                </a:solidFill>
                <a:cs typeface="B Zar" pitchFamily="2" charset="-78"/>
              </a:rPr>
              <a:t>4-کنترل کننده کالری</a:t>
            </a:r>
          </a:p>
          <a:p>
            <a:r>
              <a:rPr lang="fa-IR" sz="2400" i="1">
                <a:solidFill>
                  <a:srgbClr val="FF0000"/>
                </a:solidFill>
                <a:cs typeface="B Zar" pitchFamily="2" charset="-78"/>
              </a:rPr>
              <a:t>5-ایجادکننده کدورت </a:t>
            </a:r>
          </a:p>
          <a:p>
            <a:r>
              <a:rPr lang="fa-IR" sz="2400" i="1">
                <a:solidFill>
                  <a:srgbClr val="FF0000"/>
                </a:solidFill>
                <a:cs typeface="B Zar" pitchFamily="2" charset="-78"/>
              </a:rPr>
              <a:t>6-پوشش دهنده </a:t>
            </a:r>
          </a:p>
          <a:p>
            <a:r>
              <a:rPr lang="fa-IR" sz="2400" i="1">
                <a:solidFill>
                  <a:srgbClr val="FF0000"/>
                </a:solidFill>
                <a:cs typeface="B Zar" pitchFamily="2" charset="-78"/>
              </a:rPr>
              <a:t>7-امولسیفایر</a:t>
            </a:r>
          </a:p>
          <a:p>
            <a:r>
              <a:rPr lang="fa-IR" sz="2400" i="1">
                <a:solidFill>
                  <a:srgbClr val="FF0000"/>
                </a:solidFill>
                <a:cs typeface="B Zar" pitchFamily="2" charset="-78"/>
              </a:rPr>
              <a:t>8-ریزکپسول کردن </a:t>
            </a:r>
          </a:p>
          <a:p>
            <a:r>
              <a:rPr lang="fa-IR" sz="2400" i="1">
                <a:solidFill>
                  <a:srgbClr val="FF0000"/>
                </a:solidFill>
                <a:cs typeface="B Zar" pitchFamily="2" charset="-78"/>
              </a:rPr>
              <a:t>9-ایجادکننده ژل </a:t>
            </a:r>
          </a:p>
          <a:p>
            <a:r>
              <a:rPr lang="fa-IR" sz="2400" i="1">
                <a:solidFill>
                  <a:srgbClr val="FF0000"/>
                </a:solidFill>
                <a:cs typeface="B Zar" pitchFamily="2" charset="-78"/>
              </a:rPr>
              <a:t>10-ایجادکننده وتثبیت کننده سوسپانسیون ها </a:t>
            </a:r>
          </a:p>
          <a:p>
            <a:r>
              <a:rPr lang="fa-IR" sz="2400" i="1">
                <a:solidFill>
                  <a:srgbClr val="FF0000"/>
                </a:solidFill>
                <a:cs typeface="B Zar" pitchFamily="2" charset="-78"/>
              </a:rPr>
              <a:t>11- جلوگیری کننده از آب انداختن </a:t>
            </a:r>
          </a:p>
          <a:p>
            <a:r>
              <a:rPr lang="fa-IR" sz="2400" i="1">
                <a:solidFill>
                  <a:srgbClr val="FF0000"/>
                </a:solidFill>
                <a:cs typeface="B Zar" pitchFamily="2" charset="-78"/>
              </a:rPr>
              <a:t>12- قوام دهنده </a:t>
            </a:r>
          </a:p>
          <a:p>
            <a:r>
              <a:rPr lang="fa-IR" sz="2400" i="1">
                <a:solidFill>
                  <a:srgbClr val="FF0000"/>
                </a:solidFill>
                <a:cs typeface="B Zar" pitchFamily="2" charset="-78"/>
              </a:rPr>
              <a:t>13- ایجادکننده کف وحجم دهنده </a:t>
            </a:r>
          </a:p>
          <a:p>
            <a:r>
              <a:rPr lang="fa-IR" sz="2400" i="1">
                <a:solidFill>
                  <a:srgbClr val="FF0000"/>
                </a:solidFill>
                <a:cs typeface="B Zar" pitchFamily="2" charset="-78"/>
              </a:rPr>
              <a:t>14-تثبیت کننده ساختار</a:t>
            </a:r>
          </a:p>
          <a:p>
            <a:r>
              <a:rPr lang="fa-IR" sz="2400" i="1">
                <a:solidFill>
                  <a:srgbClr val="FF0000"/>
                </a:solidFill>
                <a:cs typeface="B Zar" pitchFamily="2" charset="-78"/>
              </a:rPr>
              <a:t>15- جلوگیری کننده از ایجاد کریستال وحالت شن مانند</a:t>
            </a:r>
            <a:r>
              <a:rPr lang="fa-IR" i="1">
                <a:solidFill>
                  <a:srgbClr val="FF0000"/>
                </a:solidFill>
              </a:rPr>
              <a:t> </a:t>
            </a:r>
            <a:endParaRPr lang="en-US" i="1">
              <a:solidFill>
                <a:srgbClr val="FF0000"/>
              </a:solidFill>
            </a:endParaRPr>
          </a:p>
        </p:txBody>
      </p:sp>
    </p:spTree>
    <p:extLst>
      <p:ext uri="{BB962C8B-B14F-4D97-AF65-F5344CB8AC3E}">
        <p14:creationId xmlns:p14="http://schemas.microsoft.com/office/powerpoint/2010/main" val="18146900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0859" y="1064302"/>
            <a:ext cx="5636302" cy="2308324"/>
          </a:xfrm>
          <a:prstGeom prst="rect">
            <a:avLst/>
          </a:prstGeom>
          <a:noFill/>
        </p:spPr>
        <p:txBody>
          <a:bodyPr wrap="square" rtlCol="0">
            <a:spAutoFit/>
          </a:bodyPr>
          <a:lstStyle/>
          <a:p>
            <a:pPr algn="r" rtl="1"/>
            <a:r>
              <a:rPr lang="fa-IR" dirty="0" smtClean="0"/>
              <a:t>صمغ خطی و منشعب</a:t>
            </a:r>
          </a:p>
          <a:p>
            <a:pPr algn="r" rtl="1"/>
            <a:r>
              <a:rPr lang="fa-IR" dirty="0" smtClean="0"/>
              <a:t>منابع صمغ ها</a:t>
            </a:r>
          </a:p>
          <a:p>
            <a:pPr algn="r" rtl="1"/>
            <a:r>
              <a:rPr lang="fa-IR" dirty="0" smtClean="0"/>
              <a:t>گیاهان:  عربی و تراگاکانت (کتیرا)    ........................ امولسیفایر</a:t>
            </a:r>
          </a:p>
          <a:p>
            <a:pPr algn="r" rtl="1"/>
            <a:r>
              <a:rPr lang="fa-IR" dirty="0" smtClean="0"/>
              <a:t>دانه ای خرنوب، گوار تامارین</a:t>
            </a:r>
          </a:p>
          <a:p>
            <a:pPr algn="r" rtl="1"/>
            <a:r>
              <a:rPr lang="fa-IR" dirty="0" smtClean="0"/>
              <a:t>منابع دریایی  آگار کاراگینان آلژِن</a:t>
            </a:r>
          </a:p>
          <a:p>
            <a:pPr algn="r" rtl="1"/>
            <a:r>
              <a:rPr lang="fa-IR" dirty="0" smtClean="0"/>
              <a:t>میکروبی: زانتان ژلان دکستران</a:t>
            </a:r>
          </a:p>
          <a:p>
            <a:pPr algn="r" rtl="1"/>
            <a:endParaRPr lang="fa-IR" dirty="0"/>
          </a:p>
          <a:p>
            <a:pPr algn="r" rtl="1"/>
            <a:endParaRPr lang="en-US" dirty="0"/>
          </a:p>
        </p:txBody>
      </p:sp>
      <p:pic>
        <p:nvPicPr>
          <p:cNvPr id="3" name="Picture 2"/>
          <p:cNvPicPr>
            <a:picLocks noChangeAspect="1"/>
          </p:cNvPicPr>
          <p:nvPr/>
        </p:nvPicPr>
        <p:blipFill>
          <a:blip r:embed="rId2"/>
          <a:stretch>
            <a:fillRect/>
          </a:stretch>
        </p:blipFill>
        <p:spPr>
          <a:xfrm>
            <a:off x="835150" y="1169072"/>
            <a:ext cx="4645555" cy="2962913"/>
          </a:xfrm>
          <a:prstGeom prst="rect">
            <a:avLst/>
          </a:prstGeom>
        </p:spPr>
      </p:pic>
    </p:spTree>
    <p:extLst>
      <p:ext uri="{BB962C8B-B14F-4D97-AF65-F5344CB8AC3E}">
        <p14:creationId xmlns:p14="http://schemas.microsoft.com/office/powerpoint/2010/main" val="16244282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184" y="1840832"/>
            <a:ext cx="3277629" cy="2393532"/>
          </a:xfrm>
          <a:prstGeom prst="rect">
            <a:avLst/>
          </a:prstGeom>
        </p:spPr>
      </p:pic>
    </p:spTree>
    <p:extLst>
      <p:ext uri="{BB962C8B-B14F-4D97-AF65-F5344CB8AC3E}">
        <p14:creationId xmlns:p14="http://schemas.microsoft.com/office/powerpoint/2010/main" val="41168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838200" y="0"/>
            <a:ext cx="10515600" cy="1325563"/>
          </a:xfrm>
        </p:spPr>
        <p:txBody>
          <a:bodyPr/>
          <a:lstStyle/>
          <a:p>
            <a:pPr>
              <a:defRPr/>
            </a:pPr>
            <a:r>
              <a:rPr lang="en-US" altLang="en-US" sz="2400" dirty="0"/>
              <a:t>Glyco</a:t>
            </a:r>
            <a:r>
              <a:rPr lang="en-US" altLang="en-US" sz="2400" dirty="0">
                <a:solidFill>
                  <a:srgbClr val="7030A0"/>
                </a:solidFill>
              </a:rPr>
              <a:t>sides</a:t>
            </a:r>
            <a:r>
              <a:rPr lang="en-US" altLang="en-US" sz="2400" dirty="0"/>
              <a:t>, </a:t>
            </a:r>
            <a:r>
              <a:rPr lang="en-US" altLang="en-US" sz="2400" dirty="0" err="1"/>
              <a:t>anomeric</a:t>
            </a:r>
            <a:r>
              <a:rPr lang="en-US" altLang="en-US" sz="2400" dirty="0"/>
              <a:t> OH becomes OR, </a:t>
            </a:r>
            <a:r>
              <a:rPr lang="en-US" altLang="en-US" sz="2400" dirty="0" err="1"/>
              <a:t>acetal</a:t>
            </a:r>
            <a:r>
              <a:rPr lang="en-US" altLang="en-US" sz="2400" dirty="0"/>
              <a:t> formation.</a:t>
            </a:r>
          </a:p>
        </p:txBody>
      </p:sp>
      <p:sp>
        <p:nvSpPr>
          <p:cNvPr id="145411" name="Rectangle 3"/>
          <p:cNvSpPr>
            <a:spLocks noGrp="1" noChangeArrowheads="1"/>
          </p:cNvSpPr>
          <p:nvPr>
            <p:ph type="body" idx="1"/>
          </p:nvPr>
        </p:nvSpPr>
        <p:spPr>
          <a:xfrm>
            <a:off x="243840" y="1211262"/>
            <a:ext cx="10515600" cy="4351338"/>
          </a:xfrm>
        </p:spPr>
        <p:txBody>
          <a:bodyPr/>
          <a:lstStyle/>
          <a:p>
            <a:pPr>
              <a:defRPr/>
            </a:pPr>
            <a:r>
              <a:rPr lang="en-US" altLang="en-US" dirty="0" smtClean="0">
                <a:solidFill>
                  <a:srgbClr val="1184AC"/>
                </a:solidFill>
                <a:effectLst>
                  <a:outerShdw blurRad="38100" dist="38100" dir="2700000" algn="tl">
                    <a:srgbClr val="000000"/>
                  </a:outerShdw>
                </a:effectLst>
              </a:rPr>
              <a:t>Glycoside:</a:t>
            </a:r>
            <a:r>
              <a:rPr lang="en-US" altLang="en-US" dirty="0" smtClean="0">
                <a:solidFill>
                  <a:schemeClr val="accent2"/>
                </a:solidFill>
              </a:rPr>
              <a:t> </a:t>
            </a:r>
            <a:r>
              <a:rPr lang="en-US" altLang="en-US" dirty="0" smtClean="0"/>
              <a:t>A carbohydrate in which the -OH of the </a:t>
            </a:r>
            <a:r>
              <a:rPr lang="en-US" altLang="en-US" dirty="0" err="1" smtClean="0"/>
              <a:t>anomeric</a:t>
            </a:r>
            <a:r>
              <a:rPr lang="en-US" altLang="en-US" dirty="0" smtClean="0"/>
              <a:t> carbon is replaced by -OR.</a:t>
            </a:r>
          </a:p>
          <a:p>
            <a:pPr lvl="1">
              <a:defRPr/>
            </a:pPr>
            <a:r>
              <a:rPr lang="en-US" altLang="en-US" dirty="0" smtClean="0">
                <a:solidFill>
                  <a:srgbClr val="7030A0"/>
                </a:solidFill>
              </a:rPr>
              <a:t>methyl</a:t>
            </a:r>
            <a:r>
              <a:rPr lang="en-US" altLang="en-US" dirty="0" smtClean="0"/>
              <a:t> </a:t>
            </a:r>
            <a:r>
              <a:rPr lang="en-US" altLang="en-US" dirty="0" smtClean="0">
                <a:solidFill>
                  <a:srgbClr val="0070C0"/>
                </a:solidFill>
                <a:latin typeface="Symbol" pitchFamily="18" charset="2"/>
              </a:rPr>
              <a:t></a:t>
            </a:r>
            <a:r>
              <a:rPr lang="en-US" altLang="en-US" dirty="0" smtClean="0"/>
              <a:t>-</a:t>
            </a:r>
            <a:r>
              <a:rPr lang="en-US" altLang="en-US" dirty="0" smtClean="0">
                <a:solidFill>
                  <a:srgbClr val="B3B900"/>
                </a:solidFill>
              </a:rPr>
              <a:t>D</a:t>
            </a:r>
            <a:r>
              <a:rPr lang="en-US" altLang="en-US" dirty="0" smtClean="0"/>
              <a:t>-</a:t>
            </a:r>
            <a:r>
              <a:rPr lang="en-US" altLang="en-US" dirty="0" err="1" smtClean="0">
                <a:solidFill>
                  <a:srgbClr val="FF0000"/>
                </a:solidFill>
              </a:rPr>
              <a:t>gluco</a:t>
            </a:r>
            <a:r>
              <a:rPr lang="en-US" altLang="en-US" dirty="0" err="1" smtClean="0">
                <a:solidFill>
                  <a:srgbClr val="00B0F0"/>
                </a:solidFill>
              </a:rPr>
              <a:t>pyran</a:t>
            </a:r>
            <a:r>
              <a:rPr lang="en-US" altLang="en-US" dirty="0" err="1" smtClean="0">
                <a:solidFill>
                  <a:srgbClr val="7030A0"/>
                </a:solidFill>
              </a:rPr>
              <a:t>oside</a:t>
            </a:r>
            <a:r>
              <a:rPr lang="en-US" altLang="en-US" dirty="0" smtClean="0"/>
              <a:t> (methyl </a:t>
            </a:r>
            <a:r>
              <a:rPr lang="en-US" altLang="en-US" dirty="0" smtClean="0">
                <a:latin typeface="Symbol" pitchFamily="18" charset="2"/>
              </a:rPr>
              <a:t></a:t>
            </a:r>
            <a:r>
              <a:rPr lang="en-US" altLang="en-US" dirty="0" smtClean="0"/>
              <a:t>-D-</a:t>
            </a:r>
            <a:r>
              <a:rPr lang="en-US" altLang="en-US" dirty="0" err="1" smtClean="0"/>
              <a:t>glucoside</a:t>
            </a:r>
            <a:r>
              <a:rPr lang="en-US" altLang="en-US" dirty="0" smtClean="0"/>
              <a:t>)</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89188"/>
            <a:ext cx="88392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067581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 y="0"/>
            <a:ext cx="4705350" cy="3324225"/>
          </a:xfrm>
          <a:prstGeom prst="rect">
            <a:avLst/>
          </a:prstGeom>
        </p:spPr>
      </p:pic>
      <p:sp>
        <p:nvSpPr>
          <p:cNvPr id="7" name="Rectangle 6"/>
          <p:cNvSpPr/>
          <p:nvPr/>
        </p:nvSpPr>
        <p:spPr>
          <a:xfrm>
            <a:off x="518700" y="3324225"/>
            <a:ext cx="4029245" cy="400110"/>
          </a:xfrm>
          <a:prstGeom prst="rect">
            <a:avLst/>
          </a:prstGeom>
        </p:spPr>
        <p:txBody>
          <a:bodyPr wrap="none">
            <a:spAutoFit/>
          </a:bodyPr>
          <a:lstStyle/>
          <a:p>
            <a:r>
              <a:rPr lang="en-US" sz="2000" b="1" dirty="0" err="1" smtClean="0"/>
              <a:t>Salicin</a:t>
            </a:r>
            <a:r>
              <a:rPr lang="en-US" sz="2000" b="1" dirty="0" smtClean="0"/>
              <a:t>, a glycoside related to aspirin</a:t>
            </a:r>
            <a:endParaRPr lang="en-US" sz="2000" b="1" dirty="0"/>
          </a:p>
        </p:txBody>
      </p:sp>
    </p:spTree>
    <p:extLst>
      <p:ext uri="{BB962C8B-B14F-4D97-AF65-F5344CB8AC3E}">
        <p14:creationId xmlns:p14="http://schemas.microsoft.com/office/powerpoint/2010/main" val="1992539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3|2.7|1|2.8|0.8|2|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3001</Words>
  <Application>Microsoft Office PowerPoint</Application>
  <PresentationFormat>Widescreen</PresentationFormat>
  <Paragraphs>433</Paragraphs>
  <Slides>77</Slides>
  <Notes>11</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77</vt:i4>
      </vt:variant>
    </vt:vector>
  </HeadingPairs>
  <TitlesOfParts>
    <vt:vector size="90" baseType="lpstr">
      <vt:lpstr>ＭＳ Ｐゴシック</vt:lpstr>
      <vt:lpstr>Arial</vt:lpstr>
      <vt:lpstr>B Zar</vt:lpstr>
      <vt:lpstr>Calibri</vt:lpstr>
      <vt:lpstr>Calibri Light</vt:lpstr>
      <vt:lpstr>Garamond</vt:lpstr>
      <vt:lpstr>Helvetica</vt:lpstr>
      <vt:lpstr>Monotype Sorts</vt:lpstr>
      <vt:lpstr>Symbol</vt:lpstr>
      <vt:lpstr>Times New Roman</vt:lpstr>
      <vt:lpstr>Verdana</vt:lpstr>
      <vt:lpstr>Wingdings</vt:lpstr>
      <vt:lpstr>Office Theme</vt:lpstr>
      <vt:lpstr>Ascorbic Acid (Vitamin C)</vt:lpstr>
      <vt:lpstr>Ascorbic Acid (Vitamin C)</vt:lpstr>
      <vt:lpstr>Reduction to Alditols, aldehyde  alcohol</vt:lpstr>
      <vt:lpstr>Other alditols</vt:lpstr>
      <vt:lpstr>PowerPoint Presentation</vt:lpstr>
      <vt:lpstr>PowerPoint Presentation</vt:lpstr>
      <vt:lpstr>PowerPoint Presentation</vt:lpstr>
      <vt:lpstr>Glycosides, anomeric OH becomes OR, acetal 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CARBOHYDRATES</vt:lpstr>
      <vt:lpstr>CARBOHYDRATES</vt:lpstr>
      <vt:lpstr>PowerPoint Presentation</vt:lpstr>
      <vt:lpstr>PowerPoint Presentation</vt:lpstr>
      <vt:lpstr>PowerPoint Presentation</vt:lpstr>
      <vt:lpstr>PowerPoint Presentation</vt:lpstr>
      <vt:lpstr>PowerPoint Presentation</vt:lpstr>
      <vt:lpstr>Lactose</vt:lpstr>
      <vt:lpstr>Hydrolysis of Lactose</vt:lpstr>
      <vt:lpstr>PowerPoint Presentation</vt:lpstr>
      <vt:lpstr>PowerPoint Presentation</vt:lpstr>
      <vt:lpstr>PowerPoint Presentation</vt:lpstr>
      <vt:lpstr>PowerPoint Presentation</vt:lpstr>
      <vt:lpstr>Sweeteners</vt:lpstr>
      <vt:lpstr>NON-NUTRITIVE SWEETENERS </vt:lpstr>
      <vt:lpstr>SAFETY OF NON-NUTRITIVE SWEETENERS</vt:lpstr>
      <vt:lpstr>USE OF NON-NUTRITIVE SWEETNERS IN COOKING</vt:lpstr>
      <vt:lpstr>SACCHARIN </vt:lpstr>
      <vt:lpstr>ASPARTAME</vt:lpstr>
      <vt:lpstr>TO INCREASE STABILITY OF ASPARTAME:</vt:lpstr>
      <vt:lpstr>ACESULFAME - K</vt:lpstr>
      <vt:lpstr>ACESULFAME-K</vt:lpstr>
      <vt:lpstr>Sucralose</vt:lpstr>
      <vt:lpstr>Sucralose</vt:lpstr>
      <vt:lpstr>PowerPoint Presentation</vt:lpstr>
      <vt:lpstr>Plant Starch (Amylose and Amylopectin)</vt:lpstr>
      <vt:lpstr>PowerPoint Presentation</vt:lpstr>
      <vt:lpstr>Starch Granule</vt:lpstr>
      <vt:lpstr>PowerPoint Presentation</vt:lpstr>
      <vt:lpstr>PowerPoint Presentation</vt:lpstr>
      <vt:lpstr>Where is it found?</vt:lpstr>
      <vt:lpstr>PowerPoint Presentation</vt:lpstr>
      <vt:lpstr>What happens when a starch is heated in a liquid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Starch hydrolyze Corn syrup </vt:lpstr>
      <vt:lpstr>آنزیمی</vt:lpstr>
      <vt:lpstr>PowerPoint Presentation</vt:lpstr>
      <vt:lpstr>PowerPoint Presentation</vt:lpstr>
      <vt:lpstr>محصولات حاصل از شکستن نشاسته</vt:lpstr>
      <vt:lpstr>PowerPoint Presentation</vt:lpstr>
      <vt:lpstr>PowerPoint Presentation</vt:lpstr>
      <vt:lpstr>PowerPoint Presentation</vt:lpstr>
      <vt:lpstr>PowerPoint Presentation</vt:lpstr>
      <vt:lpstr>What is cellulose?</vt:lpstr>
      <vt:lpstr>PowerPoint Presentation</vt:lpstr>
      <vt:lpstr>PowerPoint Presentation</vt:lpstr>
      <vt:lpstr>PowerPoint Presentation</vt:lpstr>
      <vt:lpstr>PowerPoint Presentation</vt:lpstr>
      <vt:lpstr>Fibre content of foods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some</dc:creator>
  <cp:lastModifiedBy>GHAEM</cp:lastModifiedBy>
  <cp:revision>55</cp:revision>
  <cp:lastPrinted>2014-10-28T03:51:42Z</cp:lastPrinted>
  <dcterms:created xsi:type="dcterms:W3CDTF">2014-10-26T19:59:15Z</dcterms:created>
  <dcterms:modified xsi:type="dcterms:W3CDTF">2015-03-24T14:57:25Z</dcterms:modified>
</cp:coreProperties>
</file>